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6"/>
  </p:notesMasterIdLst>
  <p:sldIdLst>
    <p:sldId id="859" r:id="rId2"/>
    <p:sldId id="1018" r:id="rId3"/>
    <p:sldId id="1019" r:id="rId4"/>
    <p:sldId id="1042" r:id="rId5"/>
    <p:sldId id="1105" r:id="rId6"/>
    <p:sldId id="1023" r:id="rId7"/>
    <p:sldId id="1031" r:id="rId8"/>
    <p:sldId id="1089" r:id="rId9"/>
    <p:sldId id="1090" r:id="rId10"/>
    <p:sldId id="1030" r:id="rId11"/>
    <p:sldId id="1033" r:id="rId12"/>
    <p:sldId id="1034" r:id="rId13"/>
    <p:sldId id="1106" r:id="rId14"/>
    <p:sldId id="1107" r:id="rId15"/>
    <p:sldId id="1093" r:id="rId16"/>
    <p:sldId id="1037" r:id="rId17"/>
    <p:sldId id="1092" r:id="rId18"/>
    <p:sldId id="1094" r:id="rId19"/>
    <p:sldId id="1108" r:id="rId20"/>
    <p:sldId id="1109" r:id="rId21"/>
    <p:sldId id="1110" r:id="rId22"/>
    <p:sldId id="1111" r:id="rId23"/>
    <p:sldId id="1112" r:id="rId24"/>
    <p:sldId id="1113" r:id="rId25"/>
    <p:sldId id="1050" r:id="rId26"/>
    <p:sldId id="1051" r:id="rId27"/>
    <p:sldId id="1114" r:id="rId28"/>
    <p:sldId id="1052" r:id="rId29"/>
    <p:sldId id="1053" r:id="rId30"/>
    <p:sldId id="1054" r:id="rId31"/>
    <p:sldId id="1055" r:id="rId32"/>
    <p:sldId id="1115" r:id="rId33"/>
    <p:sldId id="1099" r:id="rId34"/>
    <p:sldId id="1056" r:id="rId35"/>
    <p:sldId id="1060" r:id="rId36"/>
    <p:sldId id="1116" r:id="rId37"/>
    <p:sldId id="1119" r:id="rId38"/>
    <p:sldId id="1117" r:id="rId39"/>
    <p:sldId id="1029" r:id="rId40"/>
    <p:sldId id="1058" r:id="rId41"/>
    <p:sldId id="1118" r:id="rId42"/>
    <p:sldId id="1062" r:id="rId43"/>
    <p:sldId id="1098" r:id="rId44"/>
    <p:sldId id="1070" r:id="rId4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高中化学 选择性必修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化学反应原理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JSJY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  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水溶液中的离子反应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第三单元  盐类的水解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意义：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越大，水解程度越大。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影响因素：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是化学平衡常数的一种，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只与温度有关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，与盐溶液的浓度无关，一般温度升高，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增大。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923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盐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类水解的应用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利用水解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知识点4.EPS" descr="id:21474917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7208" y="898685"/>
            <a:ext cx="1266838" cy="3363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表格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66535688"/>
                  </p:ext>
                </p:extLst>
              </p:nvPr>
            </p:nvGraphicFramePr>
            <p:xfrm>
              <a:off x="478583" y="1958876"/>
              <a:ext cx="11233248" cy="384048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304255">
                      <a:extLst>
                        <a:ext uri="{9D8B030D-6E8A-4147-A177-3AD203B41FA5}">
                          <a16:colId xmlns:a16="http://schemas.microsoft.com/office/drawing/2014/main" val="1847935148"/>
                        </a:ext>
                      </a:extLst>
                    </a:gridCol>
                    <a:gridCol w="8928993">
                      <a:extLst>
                        <a:ext uri="{9D8B030D-6E8A-4147-A177-3AD203B41FA5}">
                          <a16:colId xmlns:a16="http://schemas.microsoft.com/office/drawing/2014/main" val="554654632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应用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举例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8215751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判断溶液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的酸碱性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FeCl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溶液显酸性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原因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是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en-US" sz="2400" b="1" baseline="300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⇌</m:t>
                              </m:r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90321387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比较酸碱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性强弱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0.1mol/L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NaX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NaY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NaZ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溶液的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分别为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8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9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则酸性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HX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＞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HY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＞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HZ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24733732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判断盐溶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液中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离子浓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度的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大小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Cl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溶液中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400" b="1" i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Cl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＞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𝐇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</m:sub>
                                <m:sup>
                                  <m:r>
                                    <m:rPr>
                                      <m:nor/>
                                    </m:rPr>
                                    <a:rPr lang="zh-CN" altLang="zh-CN" sz="2400" b="1" baseline="30000" smtClean="0">
                                      <a:solidFill>
                                        <a:srgbClr val="000000"/>
                                      </a:solidFill>
                                      <a:latin typeface="Times New Roman" panose="0202060305040502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＋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＞</a:t>
                          </a:r>
                          <a:r>
                            <a:rPr lang="en-US" sz="2400" b="1" i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altLang="zh-CN" sz="2400" b="1" baseline="300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＞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397650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表格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66535688"/>
                  </p:ext>
                </p:extLst>
              </p:nvPr>
            </p:nvGraphicFramePr>
            <p:xfrm>
              <a:off x="478583" y="1958876"/>
              <a:ext cx="11233248" cy="384048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304255">
                      <a:extLst>
                        <a:ext uri="{9D8B030D-6E8A-4147-A177-3AD203B41FA5}">
                          <a16:colId xmlns:a16="http://schemas.microsoft.com/office/drawing/2014/main" val="1847935148"/>
                        </a:ext>
                      </a:extLst>
                    </a:gridCol>
                    <a:gridCol w="8928993">
                      <a:extLst>
                        <a:ext uri="{9D8B030D-6E8A-4147-A177-3AD203B41FA5}">
                          <a16:colId xmlns:a16="http://schemas.microsoft.com/office/drawing/2014/main" val="554654632"/>
                        </a:ext>
                      </a:extLst>
                    </a:gridCol>
                  </a:tblGrid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应用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举例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82157519"/>
                      </a:ext>
                    </a:extLst>
                  </a:tr>
                  <a:tr h="109728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判断溶液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的酸碱性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5853" t="-50556" r="-136" b="-20944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03213874"/>
                      </a:ext>
                    </a:extLst>
                  </a:tr>
                  <a:tr h="109728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比较酸碱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性强弱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0.1mol/L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NaX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NaY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NaZ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溶液的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分别为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8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9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10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则酸性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HX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＞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HY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＞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HZ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247337326"/>
                      </a:ext>
                    </a:extLst>
                  </a:tr>
                  <a:tr h="109728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判断盐溶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液中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离子浓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度的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大小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5853" t="-251111" r="-136" b="-88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3976500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094056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10543229"/>
                  </p:ext>
                </p:extLst>
              </p:nvPr>
            </p:nvGraphicFramePr>
            <p:xfrm>
              <a:off x="550590" y="980728"/>
              <a:ext cx="11089232" cy="4525963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049290">
                      <a:extLst>
                        <a:ext uri="{9D8B030D-6E8A-4147-A177-3AD203B41FA5}">
                          <a16:colId xmlns:a16="http://schemas.microsoft.com/office/drawing/2014/main" val="3088228422"/>
                        </a:ext>
                      </a:extLst>
                    </a:gridCol>
                    <a:gridCol w="9039942">
                      <a:extLst>
                        <a:ext uri="{9D8B030D-6E8A-4147-A177-3AD203B41FA5}">
                          <a16:colId xmlns:a16="http://schemas.microsoft.com/office/drawing/2014/main" val="2199108879"/>
                        </a:ext>
                      </a:extLst>
                    </a:gridCol>
                  </a:tblGrid>
                  <a:tr h="48444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应用</a:t>
                          </a:r>
                          <a:endParaRPr lang="zh-CN" sz="11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举例</a:t>
                          </a:r>
                          <a:endParaRPr lang="zh-CN" sz="11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92320124"/>
                      </a:ext>
                    </a:extLst>
                  </a:tr>
                  <a:tr h="161929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判断离子</a:t>
                          </a:r>
                          <a:endParaRPr lang="zh-CN" sz="11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能否大量</a:t>
                          </a:r>
                          <a:endParaRPr lang="zh-CN" sz="11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共存</a:t>
                          </a:r>
                          <a:endParaRPr lang="zh-CN" sz="11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en-US" sz="21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1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1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1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sz="21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b>
                                <m:sup>
                                  <m:r>
                                    <a:rPr lang="en-US" sz="21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  <m:r>
                                    <m:rPr>
                                      <m:nor/>
                                    </m:rPr>
                                    <a:rPr lang="zh-CN" altLang="en-US" sz="2100" b="1" baseline="3000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－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HC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1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1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sz="21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b>
                                <m:sup>
                                  <m:r>
                                    <m:rPr>
                                      <m:nor/>
                                    </m:rPr>
                                    <a:rPr lang="zh-CN" altLang="en-US" sz="2100" b="1" baseline="3000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－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en-US" sz="21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1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HS</a:t>
                          </a:r>
                          <a:r>
                            <a:rPr lang="zh-CN" sz="21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[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1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]</a:t>
                          </a:r>
                          <a:r>
                            <a:rPr lang="zh-CN" sz="21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en-US" sz="21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1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HC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1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1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sz="21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b>
                                <m:sup>
                                  <m:r>
                                    <m:rPr>
                                      <m:nor/>
                                    </m:rPr>
                                    <a:rPr lang="zh-CN" altLang="en-US" sz="2100" b="1" baseline="3000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－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1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1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sz="21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b>
                                <m:sup>
                                  <m:r>
                                    <a:rPr lang="en-US" sz="21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  <m:r>
                                    <m:rPr>
                                      <m:nor/>
                                    </m:rPr>
                                    <a:rPr lang="zh-CN" altLang="en-US" sz="2100" b="1" baseline="3000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－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[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1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]</a:t>
                          </a:r>
                          <a:r>
                            <a:rPr lang="zh-CN" sz="21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1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1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𝐇</m:t>
                                  </m:r>
                                </m:e>
                                <m:sub>
                                  <m:r>
                                    <a:rPr lang="en-US" sz="21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</m:sub>
                                <m:sup>
                                  <m:r>
                                    <a:rPr lang="en-US" altLang="zh-CN" sz="21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+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[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1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]</a:t>
                          </a:r>
                          <a:r>
                            <a:rPr lang="zh-CN" sz="21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Si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1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1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sz="21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b>
                                <m:sup>
                                  <m:r>
                                    <a:rPr lang="en-US" sz="21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  <m:r>
                                    <m:rPr>
                                      <m:nor/>
                                    </m:rPr>
                                    <a:rPr lang="zh-CN" altLang="en-US" sz="2100" b="1" baseline="3000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－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因相互促进水解而不能大量共存</a:t>
                          </a:r>
                          <a:endParaRPr lang="zh-CN" sz="11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8873" marR="5887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825872643"/>
                      </a:ext>
                    </a:extLst>
                  </a:tr>
                  <a:tr h="145333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判断盐溶液</a:t>
                          </a:r>
                          <a:endParaRPr lang="zh-CN" sz="11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蒸干并灼烧</a:t>
                          </a:r>
                          <a:endParaRPr lang="zh-CN" sz="11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后所得产物</a:t>
                          </a:r>
                          <a:endParaRPr lang="zh-CN" sz="11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AlCl</a:t>
                          </a:r>
                          <a:r>
                            <a:rPr lang="en-US" sz="21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FeCl</a:t>
                          </a:r>
                          <a:r>
                            <a:rPr lang="en-US" sz="21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溶液蒸干后得到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1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1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灼烧后得到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en-US" sz="21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1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en-US" sz="21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1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CuSO</a:t>
                          </a:r>
                          <a:r>
                            <a:rPr lang="en-US" sz="21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溶液蒸干后得到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CuSO</a:t>
                          </a:r>
                          <a:r>
                            <a:rPr lang="en-US" sz="21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固体</a:t>
                          </a:r>
                          <a:endParaRPr lang="zh-CN" sz="11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8873" marR="5887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23761814"/>
                      </a:ext>
                    </a:extLst>
                  </a:tr>
                  <a:tr h="96888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盐溶液的</a:t>
                          </a:r>
                          <a:endParaRPr lang="zh-CN" sz="11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保存</a:t>
                          </a:r>
                          <a:endParaRPr lang="zh-CN" sz="11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8873" marR="5887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实验室盛放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sz="21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1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CH</a:t>
                          </a:r>
                          <a:r>
                            <a:rPr lang="en-US" sz="21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COONa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sz="21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等溶液的试剂瓶不能用磨口玻璃塞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应用橡胶塞</a:t>
                          </a:r>
                          <a:endParaRPr lang="zh-CN" sz="11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8873" marR="5887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250361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10543229"/>
                  </p:ext>
                </p:extLst>
              </p:nvPr>
            </p:nvGraphicFramePr>
            <p:xfrm>
              <a:off x="550590" y="980728"/>
              <a:ext cx="11089232" cy="4525963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049290">
                      <a:extLst>
                        <a:ext uri="{9D8B030D-6E8A-4147-A177-3AD203B41FA5}">
                          <a16:colId xmlns:a16="http://schemas.microsoft.com/office/drawing/2014/main" val="3088228422"/>
                        </a:ext>
                      </a:extLst>
                    </a:gridCol>
                    <a:gridCol w="9039942">
                      <a:extLst>
                        <a:ext uri="{9D8B030D-6E8A-4147-A177-3AD203B41FA5}">
                          <a16:colId xmlns:a16="http://schemas.microsoft.com/office/drawing/2014/main" val="2199108879"/>
                        </a:ext>
                      </a:extLst>
                    </a:gridCol>
                  </a:tblGrid>
                  <a:tr h="48444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应用</a:t>
                          </a:r>
                          <a:endParaRPr lang="zh-CN" sz="11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举例</a:t>
                          </a:r>
                          <a:endParaRPr lang="zh-CN" sz="11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92320124"/>
                      </a:ext>
                    </a:extLst>
                  </a:tr>
                  <a:tr h="161929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判断离子</a:t>
                          </a:r>
                          <a:endParaRPr lang="zh-CN" sz="11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能否大量</a:t>
                          </a:r>
                          <a:endParaRPr lang="zh-CN" sz="11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共存</a:t>
                          </a:r>
                          <a:endParaRPr lang="zh-CN" sz="11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58873" marR="5887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2709" t="-30451" r="-135" b="-15451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25872643"/>
                      </a:ext>
                    </a:extLst>
                  </a:tr>
                  <a:tr h="145333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判断盐溶液</a:t>
                          </a:r>
                          <a:endParaRPr lang="zh-CN" sz="11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蒸干并灼烧</a:t>
                          </a:r>
                          <a:endParaRPr lang="zh-CN" sz="11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后所得产物</a:t>
                          </a:r>
                          <a:endParaRPr lang="zh-CN" sz="11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AlCl</a:t>
                          </a:r>
                          <a:r>
                            <a:rPr lang="en-US" sz="21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FeCl</a:t>
                          </a:r>
                          <a:r>
                            <a:rPr lang="en-US" sz="21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溶液蒸干后得到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1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1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灼烧后得到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en-US" sz="21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1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en-US" sz="21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1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CuSO</a:t>
                          </a:r>
                          <a:r>
                            <a:rPr lang="en-US" sz="21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溶液蒸干后得到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CuSO</a:t>
                          </a:r>
                          <a:r>
                            <a:rPr lang="en-US" sz="21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固体</a:t>
                          </a:r>
                          <a:endParaRPr lang="zh-CN" sz="11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8873" marR="5887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23761814"/>
                      </a:ext>
                    </a:extLst>
                  </a:tr>
                  <a:tr h="96888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盐溶液的</a:t>
                          </a:r>
                          <a:endParaRPr lang="zh-CN" sz="11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保存</a:t>
                          </a:r>
                          <a:endParaRPr lang="zh-CN" sz="11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8873" marR="5887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实验室盛放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sz="21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1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CH</a:t>
                          </a:r>
                          <a:r>
                            <a:rPr lang="en-US" sz="21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COONa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sz="21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等溶液的试剂瓶不能用磨口玻璃塞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1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应用橡胶塞</a:t>
                          </a:r>
                          <a:endParaRPr lang="zh-CN" sz="11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58873" marR="5887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72503612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7471068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表格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26417292"/>
                  </p:ext>
                </p:extLst>
              </p:nvPr>
            </p:nvGraphicFramePr>
            <p:xfrm>
              <a:off x="406575" y="756471"/>
              <a:ext cx="11377264" cy="583105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102518">
                      <a:extLst>
                        <a:ext uri="{9D8B030D-6E8A-4147-A177-3AD203B41FA5}">
                          <a16:colId xmlns:a16="http://schemas.microsoft.com/office/drawing/2014/main" val="182611242"/>
                        </a:ext>
                      </a:extLst>
                    </a:gridCol>
                    <a:gridCol w="9274746">
                      <a:extLst>
                        <a:ext uri="{9D8B030D-6E8A-4147-A177-3AD203B41FA5}">
                          <a16:colId xmlns:a16="http://schemas.microsoft.com/office/drawing/2014/main" val="330794843"/>
                        </a:ext>
                      </a:extLst>
                    </a:gridCol>
                  </a:tblGrid>
                  <a:tr h="39733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应用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举例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37057218"/>
                      </a:ext>
                    </a:extLst>
                  </a:tr>
                  <a:tr h="94996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胶体的制取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8287" marR="4828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胶体的制取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：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</m:t>
                                      </m:r>
                                      <m:r>
                                        <a:rPr lang="zh-CN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△</m:t>
                                      </m:r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胶体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8287" marR="4828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19774529"/>
                      </a:ext>
                    </a:extLst>
                  </a:tr>
                  <a:tr h="119199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制备无机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化合物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8287" marR="4828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用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TiCl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制备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TiO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反应的化学方程式为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TiCl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x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⇌</m:t>
                              </m:r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4HCl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TiO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x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↓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制备时加入大量的水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同时加热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促使水解趋于完全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8287" marR="4828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423165691"/>
                      </a:ext>
                    </a:extLst>
                  </a:tr>
                  <a:tr h="119199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判断中和反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应至中性的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试剂用量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8287" marR="4828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如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HCl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反应至中性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过量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反应至中性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过量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8287" marR="4828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56593425"/>
                      </a:ext>
                    </a:extLst>
                  </a:tr>
                  <a:tr h="79466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物质的提纯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8287" marR="4828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除去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MgCl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溶液中混有的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FeCl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可加入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MgO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或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Mg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调节溶液的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使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水解生成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沉淀而除去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8287" marR="4828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42961979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表格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26417292"/>
                  </p:ext>
                </p:extLst>
              </p:nvPr>
            </p:nvGraphicFramePr>
            <p:xfrm>
              <a:off x="406575" y="756471"/>
              <a:ext cx="11377264" cy="583105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102518">
                      <a:extLst>
                        <a:ext uri="{9D8B030D-6E8A-4147-A177-3AD203B41FA5}">
                          <a16:colId xmlns:a16="http://schemas.microsoft.com/office/drawing/2014/main" val="182611242"/>
                        </a:ext>
                      </a:extLst>
                    </a:gridCol>
                    <a:gridCol w="9274746">
                      <a:extLst>
                        <a:ext uri="{9D8B030D-6E8A-4147-A177-3AD203B41FA5}">
                          <a16:colId xmlns:a16="http://schemas.microsoft.com/office/drawing/2014/main" val="330794843"/>
                        </a:ext>
                      </a:extLst>
                    </a:gridCol>
                  </a:tblGrid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应用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举例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37057218"/>
                      </a:ext>
                    </a:extLst>
                  </a:tr>
                  <a:tr h="134721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胶体的制取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8287" marR="4828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48287" marR="4828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2718" t="-41176" r="-131" b="-30135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19774529"/>
                      </a:ext>
                    </a:extLst>
                  </a:tr>
                  <a:tr h="119199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制备无机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化合物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8287" marR="4828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48287" marR="4828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2718" t="-159184" r="-131" b="-23979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3165691"/>
                      </a:ext>
                    </a:extLst>
                  </a:tr>
                  <a:tr h="164592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判断中和反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应至中性的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试剂用量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8287" marR="4828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如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HCl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反应至中性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过量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；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反应至中性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COOH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过量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8287" marR="4828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56593425"/>
                      </a:ext>
                    </a:extLst>
                  </a:tr>
                  <a:tr h="109728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物质的提纯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8287" marR="4828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除去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MgCl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溶液中混有的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FeCl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可加入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MgO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或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Mg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调节溶液的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使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水解生成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沉淀而除去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8287" marR="48287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429619792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2278146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表格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46953392"/>
                  </p:ext>
                </p:extLst>
              </p:nvPr>
            </p:nvGraphicFramePr>
            <p:xfrm>
              <a:off x="334566" y="908720"/>
              <a:ext cx="11449273" cy="554588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625450">
                      <a:extLst>
                        <a:ext uri="{9D8B030D-6E8A-4147-A177-3AD203B41FA5}">
                          <a16:colId xmlns:a16="http://schemas.microsoft.com/office/drawing/2014/main" val="316158542"/>
                        </a:ext>
                      </a:extLst>
                    </a:gridCol>
                    <a:gridCol w="8823823">
                      <a:extLst>
                        <a:ext uri="{9D8B030D-6E8A-4147-A177-3AD203B41FA5}">
                          <a16:colId xmlns:a16="http://schemas.microsoft.com/office/drawing/2014/main" val="1677745817"/>
                        </a:ext>
                      </a:extLst>
                    </a:gridCol>
                  </a:tblGrid>
                  <a:tr h="37064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4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应用</a:t>
                          </a:r>
                          <a:r>
                            <a:rPr lang="en-US" alt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        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4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举例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57096116"/>
                      </a:ext>
                    </a:extLst>
                  </a:tr>
                  <a:tr h="111193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4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可溶性铝盐、铁盐作净水剂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dist" hangingPunct="0">
                            <a:lnSpc>
                              <a:spcPct val="14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nor/>
                                </m:rPr>
                                <a:rPr lang="en-US" altLang="zh-CN" sz="2400" spc="-5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Cambria Math" panose="02040503050406030204" pitchFamily="18" charset="0"/>
                                </a:rPr>
                                <m:t>⥫</m:t>
                              </m:r>
                              <m:r>
                                <m:rPr>
                                  <m:nor/>
                                </m:rPr>
                                <a:rPr lang="en-US" altLang="zh-CN" sz="24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Cambria Math" panose="02040503050406030204" pitchFamily="18" charset="0"/>
                                </a:rPr>
                                <m:t>⥬</m:t>
                              </m:r>
                            </m:oMath>
                          </a14:m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胶体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nor/>
                                </m:rPr>
                                <a:rPr lang="en-US" altLang="zh-CN" sz="2400" spc="-5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Cambria Math" panose="02040503050406030204" pitchFamily="18" charset="0"/>
                                </a:rPr>
                                <m:t>⥫</m:t>
                              </m:r>
                              <m:r>
                                <m:rPr>
                                  <m:nor/>
                                </m:rPr>
                                <a:rPr lang="en-US" altLang="zh-CN" sz="24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Cambria Math" panose="02040503050406030204" pitchFamily="18" charset="0"/>
                                </a:rPr>
                                <m:t>⥬</m:t>
                              </m:r>
                            </m:oMath>
                          </a14:m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baseline="-250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</a:p>
                        <a:p>
                          <a:pPr algn="just" hangingPunct="0">
                            <a:lnSpc>
                              <a:spcPct val="14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胶体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胶体、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Fe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胶体可以使水中细小的悬浮颗粒聚集成较大的颗粒而沉降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起到净水的作用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49355982"/>
                      </a:ext>
                    </a:extLst>
                  </a:tr>
                  <a:tr h="74129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4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热纯碱溶液去油污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4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加热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促进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的水解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增大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去污能力增强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56732638"/>
                      </a:ext>
                    </a:extLst>
                  </a:tr>
                  <a:tr h="370646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4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化肥的使用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4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铵态氮肥与草木灰不能混合施用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39651296"/>
                      </a:ext>
                    </a:extLst>
                  </a:tr>
                  <a:tr h="81949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4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泡沫灭火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器的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原理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4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泡沫灭火器中的试剂成分为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NaHCO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发生反应的化学方程式为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3HC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b>
                                <m:sup>
                                  <m:r>
                                    <m:rPr>
                                      <m:nor/>
                                    </m:rPr>
                                    <a:rPr lang="zh-CN" altLang="en-US" sz="2400" b="1" baseline="3000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－</m:t>
                                  </m:r>
                                </m:sup>
                              </m:sSubSup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Al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↓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↑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72054760"/>
                      </a:ext>
                    </a:extLst>
                  </a:tr>
                  <a:tr h="111193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4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Cl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ZnCl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溶液作除锈剂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dist" hangingPunct="0">
                            <a:lnSpc>
                              <a:spcPct val="14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𝐇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</m:sub>
                                <m:sup>
                                  <m:r>
                                    <m:rPr>
                                      <m:nor/>
                                    </m:rPr>
                                    <a:rPr lang="zh-CN" altLang="en-US" sz="2400" b="1" baseline="3000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＋</m:t>
                                  </m:r>
                                </m:sup>
                              </m:sSubSup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14:m>
                            <m:oMath xmlns:m="http://schemas.openxmlformats.org/officeDocument/2006/math">
                              <m:r>
                                <a:rPr lang="en-US" sz="2400" b="1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Times New Roman" panose="02020603050405020304" pitchFamily="18" charset="0"/>
                                </a:rPr>
                                <m:t>⇌</m:t>
                              </m:r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Zn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nor/>
                                </m:rPr>
                                <a:rPr lang="en-US" altLang="zh-CN" sz="2400" spc="-5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Cambria Math" panose="02040503050406030204" pitchFamily="18" charset="0"/>
                                </a:rPr>
                                <m:t>⥫</m:t>
                              </m:r>
                              <m:r>
                                <m:rPr>
                                  <m:nor/>
                                </m:rPr>
                                <a:rPr lang="en-US" altLang="zh-CN" sz="24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Cambria Math" panose="02040503050406030204" pitchFamily="18" charset="0"/>
                                </a:rPr>
                                <m:t>⥬</m:t>
                              </m:r>
                            </m:oMath>
                          </a14:m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Zn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endParaRPr lang="en-US" altLang="zh-CN" sz="2400" b="1" smtClean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just" hangingPunct="0">
                            <a:lnSpc>
                              <a:spcPct val="14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Cl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ZnCl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水解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溶液显酸性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6059869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" name="表格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46953392"/>
                  </p:ext>
                </p:extLst>
              </p:nvPr>
            </p:nvGraphicFramePr>
            <p:xfrm>
              <a:off x="334566" y="908720"/>
              <a:ext cx="11449273" cy="554588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2625450">
                      <a:extLst>
                        <a:ext uri="{9D8B030D-6E8A-4147-A177-3AD203B41FA5}">
                          <a16:colId xmlns:a16="http://schemas.microsoft.com/office/drawing/2014/main" val="316158542"/>
                        </a:ext>
                      </a:extLst>
                    </a:gridCol>
                    <a:gridCol w="8823823">
                      <a:extLst>
                        <a:ext uri="{9D8B030D-6E8A-4147-A177-3AD203B41FA5}">
                          <a16:colId xmlns:a16="http://schemas.microsoft.com/office/drawing/2014/main" val="1677745817"/>
                        </a:ext>
                      </a:extLst>
                    </a:gridCol>
                  </a:tblGrid>
                  <a:tr h="51206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4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应用</a:t>
                          </a:r>
                          <a:r>
                            <a:rPr lang="en-US" alt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        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4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举例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57096116"/>
                      </a:ext>
                    </a:extLst>
                  </a:tr>
                  <a:tr h="153619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4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可溶性铝盐、铁盐作净水剂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9814" t="-34921" r="-138" b="-2365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49355982"/>
                      </a:ext>
                    </a:extLst>
                  </a:tr>
                  <a:tr h="74129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4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热纯碱溶液去油污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4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加热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促进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的水解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增大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去污能力增强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56732638"/>
                      </a:ext>
                    </a:extLst>
                  </a:tr>
                  <a:tr h="51206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4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化肥的使用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4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铵态氮肥与草木灰不能混合施用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239651296"/>
                      </a:ext>
                    </a:extLst>
                  </a:tr>
                  <a:tr h="113233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4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泡沫灭火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器的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原理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9814" t="-293548" r="-138" b="-10967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72054760"/>
                      </a:ext>
                    </a:extLst>
                  </a:tr>
                  <a:tr h="1111939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4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Cl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ZnCl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溶液作除锈剂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45044" marR="45044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9814" t="-402198" r="-138" b="-1208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6059869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8230422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抑制水解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0728068"/>
              </p:ext>
            </p:extLst>
          </p:nvPr>
        </p:nvGraphicFramePr>
        <p:xfrm>
          <a:off x="478583" y="1484784"/>
          <a:ext cx="11233248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1266682">
                  <a:extLst>
                    <a:ext uri="{9D8B030D-6E8A-4147-A177-3AD203B41FA5}">
                      <a16:colId xmlns:a16="http://schemas.microsoft.com/office/drawing/2014/main" val="2024296208"/>
                    </a:ext>
                  </a:extLst>
                </a:gridCol>
                <a:gridCol w="9966566">
                  <a:extLst>
                    <a:ext uri="{9D8B030D-6E8A-4147-A177-3AD203B41FA5}">
                      <a16:colId xmlns:a16="http://schemas.microsoft.com/office/drawing/2014/main" val="403669716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溶液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配制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配制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溶液时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为防止出现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沉淀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将晶体溶于较浓的盐酸中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然后再用水稀释到所需的浓度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目的是增大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抑制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水解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76140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制备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无水盐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加热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溶液制无水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FeCl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应在氯化氢的气流中加</a:t>
                      </a: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热</a:t>
                      </a:r>
                      <a:endParaRPr lang="en-US" altLang="zh-CN" sz="2400" b="1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蒸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干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0570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38134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53329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</a:t>
                </a:r>
                <a:r>
                  <a:rPr lang="zh-CN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电</a:t>
                </a:r>
                <a:r>
                  <a:rPr lang="zh-CN" altLang="zh-CN" b="1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解质溶液中的电荷守恒与物料守恒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溶液中的守恒关系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电荷守恒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电解质溶液中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阳离子所带的电荷总数与阴离子所带的电荷总数相等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，即电荷守恒，溶液呈电中性。如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spc="-10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溶液中电荷守恒式为</a:t>
                </a:r>
                <a:r>
                  <a:rPr lang="en-US" altLang="zh-CN" b="1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zh-CN" altLang="zh-CN" b="1" spc="-10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spc="-10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zh-CN" altLang="zh-CN" b="1" spc="-100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en-US" altLang="zh-CN" b="1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spc="-100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en-US" altLang="zh-CN" b="1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spc="-10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spc="-10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spc="-1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 spc="-1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的混合溶液中电荷守恒式为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𝐇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533292"/>
              </a:xfrm>
              <a:blipFill>
                <a:blip r:embed="rId2"/>
                <a:stretch>
                  <a:fillRect l="-796" r="-849" b="-2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知识点5.EPS" descr="id:214749179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2568" y="924653"/>
            <a:ext cx="1200150" cy="31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9625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60113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物料守恒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电解质溶液中，由于某些离子发生水解或电离，离子的存在形式发生了变化，就该离子所含的某种元素来说，其质量在反应前后是守恒的，即元素守恒。如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溶液中物料守恒式为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)]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0.1 mol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NaHCO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溶液中一定有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0.1 mol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0.1 mol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溶液与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0.1 mol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COONa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溶液等体积混合一定有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0.1 mol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601131"/>
              </a:xfrm>
              <a:blipFill>
                <a:blip r:embed="rId2"/>
                <a:stretch>
                  <a:fillRect l="-796" r="-849" b="-6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45740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两大理论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电离理论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弱电解质的电离是微弱的，电离产生的离子很少，同时要考虑水的电离。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多元弱酸的电离分步进行，以第一步电离为主。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水解理论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离子的水解是微弱的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互相促进的水解除外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多元弱酸根离子分步水解，以第一步水解为主。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355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87180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常考类型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不同溶液中同一离子浓度的比较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考虑溶液中其他离子对该离子的影响，如相同浓度的下列溶液：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④(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⑤(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𝐇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由大到小的顺序：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④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⑤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单一溶质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弱酸、弱碱：考虑电离，同时注意水的电离。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溶液：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溶液：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氨水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𝐇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871800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842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盐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类的水解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概念：盐在水溶液中电离出来的离子与水电离出来的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结合生成弱电解质的反应，叫作盐类的水解。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实质：在溶液中盐电离出来的离子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弱碱的阳离子或弱酸的阴离子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结合水电离出的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生成弱电解质，破坏了水的电离平衡，促进了水的电离，使溶液显酸性、碱性或中性。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知识过.EPS" descr="id:21474916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68831" y="574427"/>
            <a:ext cx="5959224" cy="514936"/>
          </a:xfrm>
          <a:prstGeom prst="rect">
            <a:avLst/>
          </a:prstGeom>
        </p:spPr>
      </p:pic>
      <p:pic>
        <p:nvPicPr>
          <p:cNvPr id="5" name="知识点1.EPS" descr="id:214749168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123235"/>
            <a:ext cx="1308100" cy="36131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710" y="4383688"/>
            <a:ext cx="11502992" cy="1181745"/>
          </a:xfrm>
          <a:prstGeom prst="rect">
            <a:avLst/>
          </a:prstGeom>
        </p:spPr>
      </p:pic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365104"/>
            <a:ext cx="114858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若在常温下溶液中水电离出的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则溶液中应存在能水解的盐。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温馨提示.EPS" descr="id:214749453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41964" y="4579460"/>
            <a:ext cx="1404620" cy="27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6595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0865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正盐溶液：考虑水解。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200" b="1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60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200" b="1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20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37445139"/>
                  </p:ext>
                </p:extLst>
              </p:nvPr>
            </p:nvGraphicFramePr>
            <p:xfrm>
              <a:off x="478583" y="1916832"/>
              <a:ext cx="11233248" cy="175831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556928">
                      <a:extLst>
                        <a:ext uri="{9D8B030D-6E8A-4147-A177-3AD203B41FA5}">
                          <a16:colId xmlns:a16="http://schemas.microsoft.com/office/drawing/2014/main" val="572650931"/>
                        </a:ext>
                      </a:extLst>
                    </a:gridCol>
                    <a:gridCol w="9676320">
                      <a:extLst>
                        <a:ext uri="{9D8B030D-6E8A-4147-A177-3AD203B41FA5}">
                          <a16:colId xmlns:a16="http://schemas.microsoft.com/office/drawing/2014/main" val="4064804095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电荷守恒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𝐇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</m:sub>
                                <m:sup>
                                  <m:r>
                                    <m:rPr>
                                      <m:nor/>
                                    </m:rPr>
                                    <a:rPr lang="zh-CN" altLang="en-US" sz="2400" b="1" baseline="3000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＋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Cl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0520578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物料守恒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𝐇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</m:sub>
                                <m:sup>
                                  <m:r>
                                    <m:rPr>
                                      <m:nor/>
                                    </m:rPr>
                                    <a:rPr lang="zh-CN" altLang="en-US" sz="2400" b="1" baseline="3000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＋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Cl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75626476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粒子浓度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Cl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＞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𝐇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</m:sub>
                                <m:sup>
                                  <m:r>
                                    <m:rPr>
                                      <m:nor/>
                                    </m:rPr>
                                    <a:rPr lang="zh-CN" altLang="en-US" sz="2400" b="1" baseline="3000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＋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＞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＞</a:t>
                          </a:r>
                          <a:r>
                            <a:rPr lang="en-US" sz="2400" b="1" i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NH</a:t>
                          </a:r>
                          <a:r>
                            <a:rPr lang="en-US" sz="2400" b="1" baseline="-250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＞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25124163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37445139"/>
                  </p:ext>
                </p:extLst>
              </p:nvPr>
            </p:nvGraphicFramePr>
            <p:xfrm>
              <a:off x="478583" y="1916832"/>
              <a:ext cx="11233248" cy="1758315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556928">
                      <a:extLst>
                        <a:ext uri="{9D8B030D-6E8A-4147-A177-3AD203B41FA5}">
                          <a16:colId xmlns:a16="http://schemas.microsoft.com/office/drawing/2014/main" val="572650931"/>
                        </a:ext>
                      </a:extLst>
                    </a:gridCol>
                    <a:gridCol w="9676320">
                      <a:extLst>
                        <a:ext uri="{9D8B030D-6E8A-4147-A177-3AD203B41FA5}">
                          <a16:colId xmlns:a16="http://schemas.microsoft.com/office/drawing/2014/main" val="4064804095"/>
                        </a:ext>
                      </a:extLst>
                    </a:gridCol>
                  </a:tblGrid>
                  <a:tr h="58610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电荷守恒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6184" t="-1042" r="-126" b="-21979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05205782"/>
                      </a:ext>
                    </a:extLst>
                  </a:tr>
                  <a:tr h="58610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物料守恒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6184" t="-100000" r="-126" b="-11752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56264768"/>
                      </a:ext>
                    </a:extLst>
                  </a:tr>
                  <a:tr h="586105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粒子浓度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6184" t="-202083" r="-126" b="-187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5124163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表格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96414639"/>
                  </p:ext>
                </p:extLst>
              </p:nvPr>
            </p:nvGraphicFramePr>
            <p:xfrm>
              <a:off x="478582" y="4189249"/>
              <a:ext cx="11233250" cy="176003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296317">
                      <a:extLst>
                        <a:ext uri="{9D8B030D-6E8A-4147-A177-3AD203B41FA5}">
                          <a16:colId xmlns:a16="http://schemas.microsoft.com/office/drawing/2014/main" val="4131378621"/>
                        </a:ext>
                      </a:extLst>
                    </a:gridCol>
                    <a:gridCol w="9936933">
                      <a:extLst>
                        <a:ext uri="{9D8B030D-6E8A-4147-A177-3AD203B41FA5}">
                          <a16:colId xmlns:a16="http://schemas.microsoft.com/office/drawing/2014/main" val="4039962552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电荷守恒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  <m:r>
                                    <m:rPr>
                                      <m:nor/>
                                    </m:rPr>
                                    <a:rPr lang="zh-CN" altLang="en-US" sz="2400" b="1" baseline="3000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－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HC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b>
                                <m:sup>
                                  <m:r>
                                    <m:rPr>
                                      <m:nor/>
                                    </m:rPr>
                                    <a:rPr lang="zh-CN" altLang="en-US" sz="2400" b="1" baseline="3000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－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08163960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物料守恒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[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HC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b>
                                <m:sup>
                                  <m:r>
                                    <m:rPr>
                                      <m:nor/>
                                    </m:rPr>
                                    <a:rPr lang="zh-CN" altLang="en-US" sz="2400" b="1" baseline="3000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－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  <m:r>
                                    <m:rPr>
                                      <m:nor/>
                                    </m:rPr>
                                    <a:rPr lang="zh-CN" altLang="en-US" sz="2400" b="1" baseline="3000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－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仿宋" panose="02010609060101010101" pitchFamily="49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]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9143535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粒子浓度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Na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＞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b>
                                <m:sup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  <m:r>
                                    <m:rPr>
                                      <m:nor/>
                                    </m:rPr>
                                    <a:rPr lang="zh-CN" altLang="en-US" sz="2400" b="1" baseline="3000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－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＞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＞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HC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𝐎</m:t>
                                  </m:r>
                                </m:e>
                                <m:sub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b>
                                <m:sup>
                                  <m:r>
                                    <m:rPr>
                                      <m:nor/>
                                    </m:rPr>
                                    <a:rPr lang="zh-CN" altLang="en-US" sz="2400" b="1" baseline="30000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Times New Roman" panose="020206030504050203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－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＞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＞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020871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表格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96414639"/>
                  </p:ext>
                </p:extLst>
              </p:nvPr>
            </p:nvGraphicFramePr>
            <p:xfrm>
              <a:off x="478582" y="4189249"/>
              <a:ext cx="11233250" cy="1760031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296317">
                      <a:extLst>
                        <a:ext uri="{9D8B030D-6E8A-4147-A177-3AD203B41FA5}">
                          <a16:colId xmlns:a16="http://schemas.microsoft.com/office/drawing/2014/main" val="4131378621"/>
                        </a:ext>
                      </a:extLst>
                    </a:gridCol>
                    <a:gridCol w="9936933">
                      <a:extLst>
                        <a:ext uri="{9D8B030D-6E8A-4147-A177-3AD203B41FA5}">
                          <a16:colId xmlns:a16="http://schemas.microsoft.com/office/drawing/2014/main" val="4039962552"/>
                        </a:ext>
                      </a:extLst>
                    </a:gridCol>
                  </a:tblGrid>
                  <a:tr h="586677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电荷守恒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3121" t="-1042" r="-123" b="-21979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81639606"/>
                      </a:ext>
                    </a:extLst>
                  </a:tr>
                  <a:tr h="586677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物料守恒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3121" t="-100000" r="-123" b="-11752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91435350"/>
                      </a:ext>
                    </a:extLst>
                  </a:tr>
                  <a:tr h="586677"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粒子浓度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66675" marR="66675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3121" t="-202083" r="-123" b="-187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020871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9279034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弱酸酸式盐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NaHA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溶液：考虑弱酸酸式根离子的电离程度与水解程度。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7930481"/>
              </p:ext>
            </p:extLst>
          </p:nvPr>
        </p:nvGraphicFramePr>
        <p:xfrm>
          <a:off x="478582" y="1556792"/>
          <a:ext cx="11233248" cy="2578990"/>
        </p:xfrm>
        <a:graphic>
          <a:graphicData uri="http://schemas.openxmlformats.org/drawingml/2006/table">
            <a:tbl>
              <a:tblPr firstRow="1" firstCol="1" bandRow="1"/>
              <a:tblGrid>
                <a:gridCol w="1330253">
                  <a:extLst>
                    <a:ext uri="{9D8B030D-6E8A-4147-A177-3AD203B41FA5}">
                      <a16:colId xmlns:a16="http://schemas.microsoft.com/office/drawing/2014/main" val="447625635"/>
                    </a:ext>
                  </a:extLst>
                </a:gridCol>
                <a:gridCol w="2660506">
                  <a:extLst>
                    <a:ext uri="{9D8B030D-6E8A-4147-A177-3AD203B41FA5}">
                      <a16:colId xmlns:a16="http://schemas.microsoft.com/office/drawing/2014/main" val="3569392107"/>
                    </a:ext>
                  </a:extLst>
                </a:gridCol>
                <a:gridCol w="7242489">
                  <a:extLst>
                    <a:ext uri="{9D8B030D-6E8A-4147-A177-3AD203B41FA5}">
                      <a16:colId xmlns:a16="http://schemas.microsoft.com/office/drawing/2014/main" val="3003257891"/>
                    </a:ext>
                  </a:extLst>
                </a:gridCol>
              </a:tblGrid>
              <a:tr h="20954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电荷守恒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6998037"/>
                  </a:ext>
                </a:extLst>
              </a:tr>
              <a:tr h="20954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物料守恒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5182750"/>
                  </a:ext>
                </a:extLst>
              </a:tr>
              <a:tr h="740855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粒子浓度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若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以水解为主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6861595"/>
                  </a:ext>
                </a:extLst>
              </a:tr>
              <a:tr h="74085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若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以电离为主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9308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15940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混合溶液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混合后溶质不反应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同浓度、同体积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弱酸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溶液混合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248801"/>
              </p:ext>
            </p:extLst>
          </p:nvPr>
        </p:nvGraphicFramePr>
        <p:xfrm>
          <a:off x="478581" y="2564904"/>
          <a:ext cx="11233249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2251143">
                  <a:extLst>
                    <a:ext uri="{9D8B030D-6E8A-4147-A177-3AD203B41FA5}">
                      <a16:colId xmlns:a16="http://schemas.microsoft.com/office/drawing/2014/main" val="732311920"/>
                    </a:ext>
                  </a:extLst>
                </a:gridCol>
                <a:gridCol w="2573394">
                  <a:extLst>
                    <a:ext uri="{9D8B030D-6E8A-4147-A177-3AD203B41FA5}">
                      <a16:colId xmlns:a16="http://schemas.microsoft.com/office/drawing/2014/main" val="1803713575"/>
                    </a:ext>
                  </a:extLst>
                </a:gridCol>
                <a:gridCol w="6408712">
                  <a:extLst>
                    <a:ext uri="{9D8B030D-6E8A-4147-A177-3AD203B41FA5}">
                      <a16:colId xmlns:a16="http://schemas.microsoft.com/office/drawing/2014/main" val="1932810128"/>
                    </a:ext>
                  </a:extLst>
                </a:gridCol>
              </a:tblGrid>
              <a:tr h="12409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电荷守恒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3958194"/>
                  </a:ext>
                </a:extLst>
              </a:tr>
              <a:tr h="12409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物料守恒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576347"/>
                  </a:ext>
                </a:extLst>
              </a:tr>
              <a:tr h="502273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粒子浓度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若混合后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60020"/>
                  </a:ext>
                </a:extLst>
              </a:tr>
              <a:tr h="50227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若混合后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7011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48801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同浓度、同体积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弱碱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MCl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溶液混合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4878166"/>
              </p:ext>
            </p:extLst>
          </p:nvPr>
        </p:nvGraphicFramePr>
        <p:xfrm>
          <a:off x="478582" y="1556792"/>
          <a:ext cx="11233249" cy="2466726"/>
        </p:xfrm>
        <a:graphic>
          <a:graphicData uri="http://schemas.openxmlformats.org/drawingml/2006/table">
            <a:tbl>
              <a:tblPr firstRow="1" firstCol="1" bandRow="1"/>
              <a:tblGrid>
                <a:gridCol w="1440160">
                  <a:extLst>
                    <a:ext uri="{9D8B030D-6E8A-4147-A177-3AD203B41FA5}">
                      <a16:colId xmlns:a16="http://schemas.microsoft.com/office/drawing/2014/main" val="1767635192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3713795633"/>
                    </a:ext>
                  </a:extLst>
                </a:gridCol>
                <a:gridCol w="7128793">
                  <a:extLst>
                    <a:ext uri="{9D8B030D-6E8A-4147-A177-3AD203B41FA5}">
                      <a16:colId xmlns:a16="http://schemas.microsoft.com/office/drawing/2014/main" val="984615035"/>
                    </a:ext>
                  </a:extLst>
                </a:gridCol>
              </a:tblGrid>
              <a:tr h="19367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电荷守恒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713952"/>
                  </a:ext>
                </a:extLst>
              </a:tr>
              <a:tr h="19367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物料守恒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MOH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2865002"/>
                  </a:ext>
                </a:extLst>
              </a:tr>
              <a:tr h="684723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粒子浓度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若混合后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MOH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455598"/>
                  </a:ext>
                </a:extLst>
              </a:tr>
              <a:tr h="68472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若混合后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MOH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9288" marR="39288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25854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93951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71706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混合后溶质发生反应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物质的量浓度相同的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溶液等体积混合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反应的化学方程式：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NaCl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，混合后生成等浓度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NaCl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𝐇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0.1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mol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溶液与</a:t>
                </a:r>
                <a:r>
                  <a:rPr lang="en-US" altLang="zh-CN" b="1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0.2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mol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溶液等体积混合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0.1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mol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稀盐酸与</a:t>
                </a:r>
                <a:r>
                  <a:rPr lang="en-US" altLang="zh-CN" b="1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0.2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溶液等体积混合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𝐇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717061"/>
              </a:xfrm>
              <a:blipFill>
                <a:blip r:embed="rId2"/>
                <a:stretch>
                  <a:fillRect l="-796" r="-849" b="-6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03130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14517"/>
                <a:ext cx="11485848" cy="345056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盐</a:t>
                </a:r>
                <a:r>
                  <a:rPr lang="zh-CN" altLang="zh-CN" b="1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类的水解规律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30238"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有弱才水解，无弱不水解；越弱越水解，</a:t>
                </a:r>
                <a:r>
                  <a:rPr lang="zh-CN" altLang="zh-CN" b="1" smtClean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都弱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都水解；越稀越水解，越热越水解；谁强显谁性</a:t>
                </a:r>
                <a:r>
                  <a:rPr lang="zh-CN" altLang="zh-CN" b="1" smtClean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，同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强显中性。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有弱才水解，无弱不水解：盐中有弱酸阴离子或弱碱阳离子才能水解，若没有，则不发生水解。常见的不水解的离子，强酸阴离子：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Br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；强碱阳离子：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Ba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14517"/>
                <a:ext cx="11485848" cy="3450560"/>
              </a:xfrm>
              <a:blipFill>
                <a:blip r:embed="rId2"/>
                <a:stretch>
                  <a:fillRect l="-796" r="-849" b="-12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24要点破.EPS" descr="id:21474918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74919" y="692696"/>
            <a:ext cx="7240575" cy="625554"/>
          </a:xfrm>
          <a:prstGeom prst="rect">
            <a:avLst/>
          </a:prstGeom>
        </p:spPr>
      </p:pic>
      <p:pic>
        <p:nvPicPr>
          <p:cNvPr id="6" name="要点1.EPS" descr="id:214749188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1582193"/>
            <a:ext cx="968375" cy="33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9262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越弱越水解：盐对应的酸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越弱，水解后的碱性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酸性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越强。如：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酸性：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，同浓度溶液的碱性：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NaCN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碱性：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，同浓度溶液的酸性：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MgCl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FeCl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常温下，同浓度溶液的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NaClO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，则酸性：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HClO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谁强显谁性，同强显中性：强酸弱碱盐溶液显酸性，强碱弱酸盐溶液显碱性，强酸强碱盐溶液显中性。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4679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428037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相同条件下的水解程度：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正盐＞相应酸式盐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，如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水解相互促进的盐＞单独水解的盐＞水解相互抑制的盐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。如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𝐇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的水解程度：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428037"/>
              </a:xfrm>
              <a:blipFill>
                <a:blip r:embed="rId2"/>
                <a:stretch>
                  <a:fillRect l="-796" r="-849" b="-47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43854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24典例1.EPS" descr="id:21474919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2697" y="899362"/>
            <a:ext cx="1056005" cy="339725"/>
          </a:xfrm>
          <a:prstGeom prst="rect">
            <a:avLst/>
          </a:prstGeom>
        </p:spPr>
      </p:pic>
      <p:pic>
        <p:nvPicPr>
          <p:cNvPr id="8" name="24答案.EPS" descr="id:214749193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2311" y="4801424"/>
            <a:ext cx="715645" cy="254635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37494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知某温度下，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HCN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4.93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HF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53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76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。物质的量浓度均为</a:t>
            </a:r>
            <a:r>
              <a:rPr lang="en-US" altLang="zh-CN" b="1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0.1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的下列溶液，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的大小顺序是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NaCN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NaF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NaCN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NaCN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NaF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NaCN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COONa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NaNO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8203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解析.EPS" descr="id:21474919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44854" y="951440"/>
            <a:ext cx="731982" cy="26092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37494"/>
                <a:ext cx="11485848" cy="168424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HF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HCN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酸性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HNO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HF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则水解能力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CN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b>
                      <m:sup>
                        <m: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弱酸根离子的水解能力越强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对应盐溶液的碱性越强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越大。故选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内容占位符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37494"/>
                <a:ext cx="11485848" cy="1684244"/>
              </a:xfrm>
              <a:blipFill>
                <a:blip r:embed="rId3"/>
                <a:stretch>
                  <a:fillRect l="-796" r="-849" b="-79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3632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盐类水解的特点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逆：盐类水解是可逆反应，是酸碱中和反应的逆反应。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吸：中和反应放热，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盐类的水解吸热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弱：通常情况下，盐类的水解程度很小。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4252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10" y="764704"/>
            <a:ext cx="11502992" cy="3600400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   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浓度相同的溶液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大小的比较方法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对物质分类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对应的盐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酸。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同类物质的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的一般规律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二元强碱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一元强碱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一元弱碱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酸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一元弱酸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一元强酸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二元强酸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强碱弱酸盐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强酸强碱盐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强酸弱碱盐。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顿有所悟.EPS" descr="id:214749467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24712" y="917346"/>
            <a:ext cx="1454150" cy="31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787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885009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sz="2200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</a:t>
                </a:r>
                <a:r>
                  <a:rPr lang="zh-CN" altLang="zh-CN" sz="2200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酸</a:t>
                </a:r>
                <a:r>
                  <a:rPr lang="zh-CN" altLang="zh-CN" sz="2200" b="1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式盐溶液酸碱性的判断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强酸的酸式盐只电离，不水解，溶液一定显酸性，如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NaHSO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2200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sz="22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zh-CN" altLang="zh-CN" sz="22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sz="22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zh-CN" altLang="zh-CN" sz="2200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弱酸的酸式盐溶液的酸碱性，</a:t>
                </a:r>
                <a:r>
                  <a:rPr lang="zh-CN" altLang="zh-CN" sz="2200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取决于酸式酸根离子的电离程度和水解程度的相对大小。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电离程度小于水解程度，溶液显碱性。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NaHCO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溶液中，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sz="2200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电离：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sz="2200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  <m:r>
                      <m:rPr>
                        <m:nor/>
                      </m:rPr>
                      <a:rPr lang="en-US" altLang="zh-CN" sz="2000" spc="-5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⥫</m:t>
                    </m:r>
                    <m:r>
                      <m:rPr>
                        <m:nor/>
                      </m:rPr>
                      <a:rPr lang="en-US" altLang="zh-CN" sz="20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⥬</m:t>
                    </m:r>
                  </m:oMath>
                </a14:m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sz="22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zh-CN" altLang="zh-CN" sz="2200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a2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sz="2200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水解：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sz="2200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000" spc="-5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⥫</m:t>
                    </m:r>
                    <m:r>
                      <m:rPr>
                        <m:nor/>
                      </m:rPr>
                      <a:rPr lang="en-US" altLang="zh-CN" sz="20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⥬</m:t>
                    </m:r>
                  </m:oMath>
                </a14:m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sz="22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𝑲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𝑲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𝐚𝟏</m:t>
                            </m:r>
                          </m:sub>
                        </m:sSub>
                      </m:den>
                    </m:f>
                  </m:oMath>
                </a14:m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𝑲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𝑲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a2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，说明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sz="2200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的水解程度大于电离程度，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NaHCO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溶液显碱性。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885009"/>
              </a:xfrm>
              <a:blipFill>
                <a:blip r:embed="rId2"/>
                <a:stretch>
                  <a:fillRect l="-6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要点2.EPS" descr="id:214749194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90957"/>
            <a:ext cx="935759" cy="328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5119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63223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电离程度大于水解程度，溶液显酸性。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NaHSO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溶液中，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电离：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  <m:r>
                      <m:rPr>
                        <m:nor/>
                      </m:rPr>
                      <a:rPr lang="en-US" altLang="zh-CN" spc="-5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⥫</m:t>
                    </m:r>
                    <m:r>
                      <m:rPr>
                        <m:nor/>
                      </m:rPr>
                      <a:rPr lang="en-US" altLang="zh-CN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⥬</m:t>
                    </m:r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a2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水解：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pc="-5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⥫</m:t>
                    </m:r>
                    <m:r>
                      <m:rPr>
                        <m:nor/>
                      </m:rPr>
                      <a:rPr lang="en-US" altLang="zh-CN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⥬</m:t>
                    </m:r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𝑲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𝑲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𝐚𝟏</m:t>
                            </m:r>
                          </m:sub>
                        </m:sSub>
                      </m:den>
                    </m:f>
                  </m:oMath>
                </a14:m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因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𝑲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𝑲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，说明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的水解程度小于电离程度，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NaHSO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溶液显酸性。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632230"/>
              </a:xfrm>
              <a:blipFill>
                <a:blip r:embed="rId2"/>
                <a:stretch>
                  <a:fillRect l="-7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40223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63231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知在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25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时，醋酸、碳酸和亚硫酸的电离平衡常数如表所示：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endParaRPr lang="en-US" altLang="zh-CN" smtClean="0"/>
              </a:p>
              <a:p>
                <a:endParaRPr lang="en-US" altLang="zh-CN"/>
              </a:p>
              <a:p>
                <a:endParaRPr lang="en-US" altLang="zh-CN" smtClean="0"/>
              </a:p>
              <a:p>
                <a:endParaRPr lang="en-US" altLang="zh-CN"/>
              </a:p>
              <a:p>
                <a:endParaRPr lang="en-US" altLang="zh-CN" smtClean="0"/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醋酸在水溶液中的电离方程式为</a:t>
                </a:r>
                <a:r>
                  <a:rPr lang="zh-CN" altLang="zh-CN" b="1" u="sng">
                    <a:solidFill>
                      <a:srgbClr val="FEFEFE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　　　　　　　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。根据上表可知，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酸性：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填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>
                    <a:solidFill>
                      <a:srgbClr val="000000"/>
                    </a:solidFill>
                    <a:latin typeface="+mn-ea"/>
                    <a:cs typeface="Times New Roman" panose="02020603050405020304" pitchFamily="18" charset="0"/>
                  </a:rPr>
                  <a:t>”“</a:t>
                </a:r>
                <a:r>
                  <a:rPr lang="zh-CN" altLang="zh-CN" b="1">
                    <a:solidFill>
                      <a:srgbClr val="000000"/>
                    </a:solidFill>
                    <a:latin typeface="+mn-ea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>
                    <a:solidFill>
                      <a:srgbClr val="000000"/>
                    </a:solidFill>
                    <a:latin typeface="+mn-ea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+mn-ea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下同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，在相同条件下，试比较同浓度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溶液的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           CH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COOH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pc="-5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⥫</m:t>
                    </m:r>
                    <m:r>
                      <m:rPr>
                        <m:nor/>
                      </m:rPr>
                      <a:rPr lang="en-US" altLang="zh-CN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⥬</m:t>
                    </m:r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COO</a:t>
                </a:r>
                <a:r>
                  <a:rPr lang="zh-CN" altLang="zh-CN" b="1" baseline="3000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endParaRPr lang="zh-CN" altLang="en-US"/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632311"/>
              </a:xfrm>
              <a:blipFill>
                <a:blip r:embed="rId2"/>
                <a:stretch>
                  <a:fillRect l="-796" r="-849" b="-4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2.EPS" descr="id:214749469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908720"/>
            <a:ext cx="989965" cy="318770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562002"/>
              </p:ext>
            </p:extLst>
          </p:nvPr>
        </p:nvGraphicFramePr>
        <p:xfrm>
          <a:off x="2604891" y="1594480"/>
          <a:ext cx="6997773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1185422">
                  <a:extLst>
                    <a:ext uri="{9D8B030D-6E8A-4147-A177-3AD203B41FA5}">
                      <a16:colId xmlns:a16="http://schemas.microsoft.com/office/drawing/2014/main" val="4160171886"/>
                    </a:ext>
                  </a:extLst>
                </a:gridCol>
                <a:gridCol w="5812351">
                  <a:extLst>
                    <a:ext uri="{9D8B030D-6E8A-4147-A177-3AD203B41FA5}">
                      <a16:colId xmlns:a16="http://schemas.microsoft.com/office/drawing/2014/main" val="4180522158"/>
                    </a:ext>
                  </a:extLst>
                </a:gridCol>
              </a:tblGrid>
              <a:tr h="45005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酸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电离平衡常数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4955480"/>
                  </a:ext>
                </a:extLst>
              </a:tr>
              <a:tr h="45005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醋酸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1.75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3329744"/>
                  </a:ext>
                </a:extLst>
              </a:tr>
              <a:tr h="45005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碳酸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a1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4.50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4.70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2654623"/>
                  </a:ext>
                </a:extLst>
              </a:tr>
              <a:tr h="45005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亚硫酸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a1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1.54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1.02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7157760"/>
                  </a:ext>
                </a:extLst>
              </a:tr>
            </a:tbl>
          </a:graphicData>
        </a:graphic>
      </p:graphicFrame>
      <p:pic>
        <p:nvPicPr>
          <p:cNvPr id="6" name="24答案.EPS" descr="id:214749199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5903150"/>
            <a:ext cx="745490" cy="26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805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解析.EPS" descr="id:21474919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4418" y="963476"/>
            <a:ext cx="714244" cy="2545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238241"/>
              </a:xfrm>
            </p:spPr>
            <p:txBody>
              <a:bodyPr/>
              <a:lstStyle/>
              <a:p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酸是弱酸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不能完全电离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电离方程式为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COOH</a:t>
                </a:r>
                <a14:m>
                  <m:oMath xmlns:m="http://schemas.openxmlformats.org/officeDocument/2006/math">
                    <m:r>
                      <a:rPr lang="en-US" altLang="zh-CN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rPr>
                      <m:t>⇌</m:t>
                    </m:r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COO</a:t>
                </a:r>
                <a:r>
                  <a:rPr lang="zh-CN" altLang="zh-CN" b="1" baseline="3000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。根据表中数据可知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的酸性弱于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在相同条件下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根据越弱越水解的规律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同浓度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Na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Na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溶液中碳酸根离子的水解程度大于亚硫酸根离子的水解程度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所以溶液的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pH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Na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Na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en-US"/>
              </a:p>
            </p:txBody>
          </p:sp>
        </mc:Choice>
        <mc:Fallback xmlns="">
          <p:sp>
            <p:nvSpPr>
              <p:cNvPr id="4" name="内容占位符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238241"/>
              </a:xfrm>
              <a:blipFill>
                <a:blip r:embed="rId3"/>
                <a:stretch>
                  <a:fillRect l="-796" r="-3503" b="-54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5868559"/>
              </p:ext>
            </p:extLst>
          </p:nvPr>
        </p:nvGraphicFramePr>
        <p:xfrm>
          <a:off x="2604891" y="3178656"/>
          <a:ext cx="6997773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1185422">
                  <a:extLst>
                    <a:ext uri="{9D8B030D-6E8A-4147-A177-3AD203B41FA5}">
                      <a16:colId xmlns:a16="http://schemas.microsoft.com/office/drawing/2014/main" val="4160171886"/>
                    </a:ext>
                  </a:extLst>
                </a:gridCol>
                <a:gridCol w="5812351">
                  <a:extLst>
                    <a:ext uri="{9D8B030D-6E8A-4147-A177-3AD203B41FA5}">
                      <a16:colId xmlns:a16="http://schemas.microsoft.com/office/drawing/2014/main" val="4180522158"/>
                    </a:ext>
                  </a:extLst>
                </a:gridCol>
              </a:tblGrid>
              <a:tr h="45005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酸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电离平衡常数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4955480"/>
                  </a:ext>
                </a:extLst>
              </a:tr>
              <a:tr h="45005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醋酸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1.75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3329744"/>
                  </a:ext>
                </a:extLst>
              </a:tr>
              <a:tr h="45005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碳酸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a1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4.50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4.70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2654623"/>
                  </a:ext>
                </a:extLst>
              </a:tr>
              <a:tr h="45005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亚硫酸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a1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1.54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a2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1.02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71577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26557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内容占位符 5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811206"/>
              </a:xfrm>
            </p:spPr>
            <p:txBody>
              <a:bodyPr/>
              <a:lstStyle/>
              <a:p>
                <a:pPr algn="l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COONa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在溶液中水解的离子方程式为</a:t>
                </a:r>
                <a:r>
                  <a:rPr lang="zh-CN" altLang="zh-CN" sz="2200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　　　　　　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。向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0.1 mol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sz="22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2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COONa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溶液中加入少量下列物质，其水解程度增大的是</a:t>
                </a:r>
                <a:r>
                  <a:rPr lang="zh-CN" altLang="zh-CN" sz="2200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填字母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NaCl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</a:t>
                </a:r>
                <a:endParaRPr lang="zh-CN" altLang="zh-CN" sz="2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en-US" altLang="zh-CN" sz="2200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sz="2200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固体</a:t>
                </a:r>
                <a:endParaRPr lang="zh-CN" altLang="zh-CN" sz="2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sz="2200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Cl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</a:t>
                </a:r>
                <a:endParaRPr lang="zh-CN" altLang="zh-CN" sz="2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sz="2200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COONa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固体</a:t>
                </a:r>
                <a:endParaRPr lang="zh-CN" altLang="zh-CN" sz="2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40000"/>
                  </a:lnSpc>
                </a:pPr>
                <a:r>
                  <a:rPr lang="en-US" altLang="zh-CN" sz="2200" b="1" smtClean="0"/>
                  <a:t>            CH</a:t>
                </a:r>
                <a:r>
                  <a:rPr lang="en-US" altLang="zh-CN" sz="2200" b="1" baseline="-25000" smtClean="0"/>
                  <a:t>3</a:t>
                </a:r>
                <a:r>
                  <a:rPr lang="en-US" altLang="zh-CN" sz="2200" b="1" smtClean="0"/>
                  <a:t>COO</a:t>
                </a:r>
                <a:r>
                  <a:rPr lang="zh-CN" altLang="zh-CN" sz="2200" b="1" baseline="30000"/>
                  <a:t>－</a:t>
                </a:r>
                <a:r>
                  <a:rPr lang="zh-CN" altLang="zh-CN" sz="2200" b="1"/>
                  <a:t>＋</a:t>
                </a:r>
                <a:r>
                  <a:rPr lang="en-US" altLang="zh-CN" sz="2200" b="1"/>
                  <a:t>H</a:t>
                </a:r>
                <a:r>
                  <a:rPr lang="en-US" altLang="zh-CN" sz="2200" b="1" baseline="-25000"/>
                  <a:t>2</a:t>
                </a:r>
                <a:r>
                  <a:rPr lang="en-US" altLang="zh-CN" sz="2200" b="1"/>
                  <a:t>O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000" spc="-5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⥫</m:t>
                    </m:r>
                    <m:r>
                      <m:rPr>
                        <m:nor/>
                      </m:rPr>
                      <a:rPr lang="en-US" altLang="zh-CN" sz="20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⥬</m:t>
                    </m:r>
                  </m:oMath>
                </a14:m>
                <a:r>
                  <a:rPr lang="en-US" altLang="zh-CN" sz="2200" b="1" smtClean="0"/>
                  <a:t> </a:t>
                </a:r>
                <a:r>
                  <a:rPr lang="en-US" altLang="zh-CN" sz="2200" b="1"/>
                  <a:t>CH</a:t>
                </a:r>
                <a:r>
                  <a:rPr lang="en-US" altLang="zh-CN" sz="2200" b="1" baseline="-25000"/>
                  <a:t>3</a:t>
                </a:r>
                <a:r>
                  <a:rPr lang="en-US" altLang="zh-CN" sz="2200" b="1"/>
                  <a:t>COOH</a:t>
                </a:r>
                <a:r>
                  <a:rPr lang="zh-CN" altLang="zh-CN" sz="2200" b="1"/>
                  <a:t>＋</a:t>
                </a:r>
                <a:r>
                  <a:rPr lang="en-US" altLang="zh-CN" sz="2200" b="1"/>
                  <a:t>OH</a:t>
                </a:r>
                <a:r>
                  <a:rPr lang="zh-CN" altLang="zh-CN" sz="2200" b="1" baseline="30000"/>
                  <a:t>－</a:t>
                </a:r>
                <a:r>
                  <a:rPr lang="zh-CN" altLang="zh-CN" sz="2200" b="1"/>
                  <a:t>　</a:t>
                </a:r>
                <a:r>
                  <a:rPr lang="en-US" altLang="zh-CN" sz="2200" b="1"/>
                  <a:t>AC</a:t>
                </a:r>
                <a:r>
                  <a:rPr lang="zh-CN" altLang="zh-CN" sz="2200" b="1"/>
                  <a:t>　</a:t>
                </a:r>
                <a:endParaRPr lang="en-US" altLang="zh-CN" sz="2200" b="1" smtClean="0"/>
              </a:p>
              <a:p>
                <a:pPr>
                  <a:lnSpc>
                    <a:spcPct val="140000"/>
                  </a:lnSpc>
                </a:pP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           CH</a:t>
                </a:r>
                <a:r>
                  <a:rPr lang="en-US" altLang="zh-CN" sz="2200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COONa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水解的离子方程式为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COO</a:t>
                </a:r>
                <a:r>
                  <a:rPr lang="zh-CN" altLang="zh-CN" sz="2200" b="1" baseline="3000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sz="2200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O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000" spc="-5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⥫</m:t>
                    </m:r>
                    <m:r>
                      <m:rPr>
                        <m:nor/>
                      </m:rPr>
                      <a:rPr lang="en-US" altLang="zh-CN" sz="20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⥬</m:t>
                    </m:r>
                  </m:oMath>
                </a14:m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COOH</a:t>
                </a:r>
                <a:r>
                  <a:rPr lang="zh-CN" altLang="zh-CN" sz="2200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OH</a:t>
                </a:r>
                <a:r>
                  <a:rPr lang="zh-CN" altLang="zh-CN" sz="2200" b="1" baseline="3000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。向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COONa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溶液中加入少量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NaCl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溶液被稀释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水解程度增大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A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加入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Na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CO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固体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碳酸根离子水解生成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OH</a:t>
                </a:r>
                <a:r>
                  <a:rPr lang="zh-CN" altLang="zh-CN" sz="2200" b="1" baseline="3000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抑制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COO</a:t>
                </a:r>
                <a:r>
                  <a:rPr lang="zh-CN" altLang="zh-CN" sz="2200" b="1" baseline="3000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水解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B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加入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NH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4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Cl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铵根离子水解生成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H</a:t>
                </a:r>
                <a:r>
                  <a:rPr lang="zh-CN" altLang="zh-CN" sz="2200" b="1" baseline="3000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促进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COO</a:t>
                </a:r>
                <a:r>
                  <a:rPr lang="zh-CN" altLang="zh-CN" sz="2200" b="1" baseline="3000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的水解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加入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COONa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固体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3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COO</a:t>
                </a:r>
                <a:r>
                  <a:rPr lang="zh-CN" altLang="zh-CN" sz="2200" b="1" baseline="3000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的浓度增大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水解程度减小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D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错误。</a:t>
                </a:r>
                <a:endParaRPr lang="zh-CN" altLang="en-US" sz="2200"/>
              </a:p>
            </p:txBody>
          </p:sp>
        </mc:Choice>
        <mc:Fallback>
          <p:sp>
            <p:nvSpPr>
              <p:cNvPr id="6" name="内容占位符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811206"/>
              </a:xfrm>
              <a:blipFill>
                <a:blip r:embed="rId2"/>
                <a:stretch>
                  <a:fillRect l="-690" r="-6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24答案.EPS" descr="id:214749204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41816" y="3739912"/>
            <a:ext cx="704850" cy="251114"/>
          </a:xfrm>
          <a:prstGeom prst="rect">
            <a:avLst/>
          </a:prstGeom>
        </p:spPr>
      </p:pic>
      <p:pic>
        <p:nvPicPr>
          <p:cNvPr id="5" name="24解析.EPS" descr="id:214749204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68948" y="4221088"/>
            <a:ext cx="677718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902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内容占位符 5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45472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NaHSO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是中学化学常见的物质。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在水溶液中存在如下两个平衡：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  <m:r>
                      <m:rPr>
                        <m:nor/>
                      </m:rPr>
                      <a:rPr lang="en-US" altLang="zh-CN" spc="-5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⥫</m:t>
                    </m:r>
                    <m:r>
                      <m:rPr>
                        <m:nor/>
                      </m:rPr>
                      <a:rPr lang="en-US" altLang="zh-CN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⥬</m:t>
                    </m:r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pc="-5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⥫</m:t>
                    </m:r>
                    <m:r>
                      <m:rPr>
                        <m:nor/>
                      </m:rPr>
                      <a:rPr lang="en-US" altLang="zh-CN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⥬</m:t>
                    </m:r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。已知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25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℃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0.1 mol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NaHSO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溶液：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溶液呈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填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酸性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碱性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中性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酸性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K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a2</a:t>
                </a:r>
                <a:r>
                  <a:rPr lang="zh-CN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K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h2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HS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的电离程度大于水解程度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故溶液呈酸性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zh-CN" altLang="en-US"/>
              </a:p>
            </p:txBody>
          </p:sp>
        </mc:Choice>
        <mc:Fallback>
          <p:sp>
            <p:nvSpPr>
              <p:cNvPr id="6" name="内容占位符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454728"/>
              </a:xfrm>
              <a:blipFill>
                <a:blip r:embed="rId2"/>
                <a:stretch>
                  <a:fillRect l="-796" r="-849" b="-12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24答案.EPS" descr="id:214749204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41816" y="3195724"/>
            <a:ext cx="704850" cy="251114"/>
          </a:xfrm>
          <a:prstGeom prst="rect">
            <a:avLst/>
          </a:prstGeom>
        </p:spPr>
      </p:pic>
      <p:pic>
        <p:nvPicPr>
          <p:cNvPr id="5" name="24解析.EPS" descr="id:214749204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67235" y="3737283"/>
            <a:ext cx="677718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671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内容占位符 5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175432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溶液中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填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>
                    <a:solidFill>
                      <a:srgbClr val="000000"/>
                    </a:solidFill>
                    <a:latin typeface="+mn-ea"/>
                    <a:cs typeface="Times New Roman" panose="02020603050405020304" pitchFamily="18" charset="0"/>
                  </a:rPr>
                  <a:t>”“</a:t>
                </a:r>
                <a:r>
                  <a:rPr lang="zh-CN" altLang="zh-CN" b="1">
                    <a:solidFill>
                      <a:srgbClr val="000000"/>
                    </a:solidFill>
                    <a:latin typeface="+mn-ea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>
                    <a:solidFill>
                      <a:srgbClr val="000000"/>
                    </a:solidFill>
                    <a:latin typeface="+mn-ea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+mn-ea"/>
                    <a:cs typeface="Times New Roman" panose="02020603050405020304" pitchFamily="18" charset="0"/>
                  </a:rPr>
                  <a:t>”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b="1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</a:t>
                </a:r>
                <a:r>
                  <a:rPr lang="zh-CN" altLang="zh-CN" b="1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endParaRPr lang="en-US" altLang="zh-CN" b="1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液中的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HS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因电离和水解导致浓度减小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Na</a:t>
                </a:r>
                <a:r>
                  <a:rPr lang="zh-CN" altLang="zh-CN" b="1" baseline="3000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HS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zh-CN" altLang="en-US"/>
              </a:p>
            </p:txBody>
          </p:sp>
        </mc:Choice>
        <mc:Fallback>
          <p:sp>
            <p:nvSpPr>
              <p:cNvPr id="6" name="内容占位符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1754326"/>
              </a:xfrm>
              <a:blipFill>
                <a:blip r:embed="rId2"/>
                <a:stretch>
                  <a:fillRect l="-796" b="-347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24答案.EPS" descr="id:214749204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41816" y="1522288"/>
            <a:ext cx="704850" cy="251114"/>
          </a:xfrm>
          <a:prstGeom prst="rect">
            <a:avLst/>
          </a:prstGeom>
        </p:spPr>
      </p:pic>
      <p:pic>
        <p:nvPicPr>
          <p:cNvPr id="5" name="24解析.EPS" descr="id:214749204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67235" y="2060848"/>
            <a:ext cx="677718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354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53154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根据硫元素质量守恒，写出该溶液中的物料守恒关系式：</a:t>
                </a:r>
                <a:r>
                  <a:rPr lang="zh-CN" altLang="zh-CN" b="1" u="sng">
                    <a:solidFill>
                      <a:srgbClr val="FEFEFE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　　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c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0.1 mol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据硫元素质量守恒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即钠离子的浓度等于所有含硫元素的微粒浓度的总和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该溶液中的物料守恒关系式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0.1 mol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531544"/>
              </a:xfrm>
              <a:blipFill>
                <a:blip r:embed="rId2"/>
                <a:stretch>
                  <a:fillRect l="-796" r="-849" b="-8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答案.EPS" descr="id:214749204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3812" y="1569020"/>
            <a:ext cx="704850" cy="251114"/>
          </a:xfrm>
          <a:prstGeom prst="rect">
            <a:avLst/>
          </a:prstGeom>
        </p:spPr>
      </p:pic>
      <p:pic>
        <p:nvPicPr>
          <p:cNvPr id="4" name="24解析.EPS" descr="id:214749204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19231" y="2646142"/>
            <a:ext cx="677718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996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092" y="716484"/>
            <a:ext cx="11502992" cy="184842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较盐溶液中某离子浓度时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首先看完全电离产生的离子浓度关系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再考虑其他离子的存在对该离子浓度的影响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分析电解质溶液中水的电离程度时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首先看水的电离是否受到促进或抑制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再分析对水电离影响程度的相对大小。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顿有所悟.EPS" descr="id:21474947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49671" y="934844"/>
            <a:ext cx="1471391" cy="322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386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268109"/>
              </a:xfrm>
            </p:spPr>
            <p:txBody>
              <a:bodyPr/>
              <a:lstStyle/>
              <a:p>
                <a:pPr hangingPunct="0"/>
                <a:r>
                  <a:rPr lang="en-US" altLang="zh-CN" b="1" smtClean="0"/>
                  <a:t>                   </a:t>
                </a:r>
                <a:r>
                  <a:rPr lang="zh-CN" altLang="zh-CN" b="1" smtClean="0"/>
                  <a:t>水</a:t>
                </a:r>
                <a:r>
                  <a:rPr lang="zh-CN" altLang="zh-CN" b="1"/>
                  <a:t>解方程式的书写</a:t>
                </a:r>
                <a:endParaRPr lang="zh-CN" altLang="zh-CN"/>
              </a:p>
              <a:p>
                <a:pPr hangingPunct="0"/>
                <a:r>
                  <a:rPr lang="en-US" altLang="zh-CN" b="1"/>
                  <a:t>(1)</a:t>
                </a:r>
                <a:r>
                  <a:rPr lang="zh-CN" altLang="zh-CN" b="1"/>
                  <a:t>盐类的水解程度一般很小，水解时通常不生成沉淀或气体，书写水解的离子方程式时，</a:t>
                </a:r>
                <a:r>
                  <a:rPr lang="zh-CN" altLang="zh-CN" b="1">
                    <a:latin typeface="+mn-ea"/>
                  </a:rPr>
                  <a:t>一般用</a:t>
                </a:r>
                <a:r>
                  <a:rPr lang="en-US" altLang="zh-CN" b="1">
                    <a:latin typeface="+mn-ea"/>
                  </a:rPr>
                  <a:t>“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pc="-5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⥫</m:t>
                    </m:r>
                    <m:r>
                      <m:rPr>
                        <m:nor/>
                      </m:rPr>
                      <a:rPr lang="en-US" altLang="zh-CN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⥬</m:t>
                    </m:r>
                  </m:oMath>
                </a14:m>
                <a:r>
                  <a:rPr lang="en-US" altLang="zh-CN" b="1" smtClean="0">
                    <a:latin typeface="+mn-ea"/>
                  </a:rPr>
                  <a:t> </a:t>
                </a:r>
                <a:r>
                  <a:rPr lang="en-US" altLang="zh-CN" b="1">
                    <a:latin typeface="+mn-ea"/>
                  </a:rPr>
                  <a:t>”</a:t>
                </a:r>
                <a:r>
                  <a:rPr lang="zh-CN" altLang="zh-CN" b="1">
                    <a:latin typeface="+mn-ea"/>
                  </a:rPr>
                  <a:t>连接，产物不标</a:t>
                </a:r>
                <a:r>
                  <a:rPr lang="en-US" altLang="zh-CN" b="1">
                    <a:latin typeface="+mn-ea"/>
                  </a:rPr>
                  <a:t>“↑”</a:t>
                </a:r>
                <a:r>
                  <a:rPr lang="zh-CN" altLang="zh-CN" b="1">
                    <a:latin typeface="+mn-ea"/>
                  </a:rPr>
                  <a:t>或</a:t>
                </a:r>
                <a:r>
                  <a:rPr lang="en-US" altLang="zh-CN" b="1">
                    <a:latin typeface="+mn-ea"/>
                  </a:rPr>
                  <a:t>“↓”</a:t>
                </a:r>
                <a:r>
                  <a:rPr lang="zh-CN" altLang="zh-CN" b="1"/>
                  <a:t>。如</a:t>
                </a:r>
                <a:endParaRPr lang="zh-CN" altLang="zh-CN"/>
              </a:p>
              <a:p>
                <a:pPr hangingPunct="0"/>
                <a:r>
                  <a:rPr lang="en-US" altLang="zh-CN" b="1" smtClean="0"/>
                  <a:t>NaClO</a:t>
                </a:r>
                <a:r>
                  <a:rPr lang="zh-CN" altLang="zh-CN" b="1"/>
                  <a:t>：</a:t>
                </a:r>
                <a:r>
                  <a:rPr lang="en-US" altLang="zh-CN" b="1"/>
                  <a:t>ClO</a:t>
                </a:r>
                <a:r>
                  <a:rPr lang="zh-CN" altLang="zh-CN" b="1" baseline="30000"/>
                  <a:t>－</a:t>
                </a:r>
                <a:r>
                  <a:rPr lang="zh-CN" altLang="zh-CN" b="1"/>
                  <a:t>＋</a:t>
                </a:r>
                <a:r>
                  <a:rPr lang="en-US" altLang="zh-CN" b="1"/>
                  <a:t>H</a:t>
                </a:r>
                <a:r>
                  <a:rPr lang="en-US" altLang="zh-CN" b="1" baseline="-25000"/>
                  <a:t>2</a:t>
                </a:r>
                <a:r>
                  <a:rPr lang="en-US" altLang="zh-CN" b="1"/>
                  <a:t>O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pc="-5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⥫</m:t>
                    </m:r>
                    <m:r>
                      <m:rPr>
                        <m:nor/>
                      </m:rPr>
                      <a:rPr lang="en-US" altLang="zh-CN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⥬</m:t>
                    </m:r>
                  </m:oMath>
                </a14:m>
                <a:r>
                  <a:rPr lang="en-US" altLang="zh-CN" b="1" smtClean="0"/>
                  <a:t> </a:t>
                </a:r>
                <a:r>
                  <a:rPr lang="en-US" altLang="zh-CN" b="1"/>
                  <a:t>HClO</a:t>
                </a:r>
                <a:r>
                  <a:rPr lang="zh-CN" altLang="zh-CN" b="1"/>
                  <a:t>＋</a:t>
                </a:r>
                <a:r>
                  <a:rPr lang="en-US" altLang="zh-CN" b="1"/>
                  <a:t>OH</a:t>
                </a:r>
                <a:r>
                  <a:rPr lang="zh-CN" altLang="zh-CN" b="1" baseline="30000"/>
                  <a:t>－</a:t>
                </a:r>
                <a:r>
                  <a:rPr lang="zh-CN" altLang="zh-CN" b="1"/>
                  <a:t>；</a:t>
                </a:r>
                <a:endParaRPr lang="zh-CN" altLang="zh-CN"/>
              </a:p>
              <a:p>
                <a:pPr hangingPunct="0"/>
                <a:r>
                  <a:rPr lang="en-US" altLang="zh-CN" b="1" smtClean="0"/>
                  <a:t> </a:t>
                </a:r>
                <a:r>
                  <a:rPr lang="en-US" altLang="zh-CN" b="1" smtClean="0"/>
                  <a:t>(</a:t>
                </a:r>
                <a:r>
                  <a:rPr lang="en-US" altLang="zh-CN" b="1"/>
                  <a:t>NH</a:t>
                </a:r>
                <a:r>
                  <a:rPr lang="en-US" altLang="zh-CN" b="1" baseline="-25000"/>
                  <a:t>4</a:t>
                </a:r>
                <a:r>
                  <a:rPr lang="en-US" altLang="zh-CN" b="1"/>
                  <a:t>)</a:t>
                </a:r>
                <a:r>
                  <a:rPr lang="en-US" altLang="zh-CN" b="1" baseline="-25000"/>
                  <a:t>2</a:t>
                </a:r>
                <a:r>
                  <a:rPr lang="en-US" altLang="zh-CN" b="1"/>
                  <a:t>SO</a:t>
                </a:r>
                <a:r>
                  <a:rPr lang="en-US" altLang="zh-CN" b="1" baseline="-25000"/>
                  <a:t>4</a:t>
                </a:r>
                <a:r>
                  <a:rPr lang="zh-CN" altLang="zh-CN" b="1"/>
                  <a:t>：</a:t>
                </a:r>
                <a:r>
                  <a:rPr lang="en-US" altLang="zh-CN" b="1"/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𝐇</m:t>
                        </m:r>
                      </m:e>
                      <m:sub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/>
                          <m:t>＋</m:t>
                        </m:r>
                      </m:sup>
                    </m:sSubSup>
                  </m:oMath>
                </a14:m>
                <a:r>
                  <a:rPr lang="zh-CN" altLang="zh-CN" b="1"/>
                  <a:t>＋</a:t>
                </a:r>
                <a:r>
                  <a:rPr lang="en-US" altLang="zh-CN" b="1"/>
                  <a:t>H</a:t>
                </a:r>
                <a:r>
                  <a:rPr lang="en-US" altLang="zh-CN" b="1" baseline="-25000"/>
                  <a:t>2</a:t>
                </a:r>
                <a:r>
                  <a:rPr lang="en-US" altLang="zh-CN" b="1"/>
                  <a:t>O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pc="-5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⥫</m:t>
                    </m:r>
                    <m:r>
                      <m:rPr>
                        <m:nor/>
                      </m:rPr>
                      <a:rPr lang="en-US" altLang="zh-CN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⥬</m:t>
                    </m:r>
                  </m:oMath>
                </a14:m>
                <a:r>
                  <a:rPr lang="en-US" altLang="zh-CN" b="1" smtClean="0"/>
                  <a:t> </a:t>
                </a:r>
                <a:r>
                  <a:rPr lang="en-US" altLang="zh-CN" b="1"/>
                  <a:t>NH</a:t>
                </a:r>
                <a:r>
                  <a:rPr lang="en-US" altLang="zh-CN" b="1" baseline="-25000"/>
                  <a:t>3</a:t>
                </a:r>
                <a:r>
                  <a:rPr lang="en-US" altLang="zh-CN" b="1"/>
                  <a:t>·H</a:t>
                </a:r>
                <a:r>
                  <a:rPr lang="en-US" altLang="zh-CN" b="1" baseline="-25000"/>
                  <a:t>2</a:t>
                </a:r>
                <a:r>
                  <a:rPr lang="en-US" altLang="zh-CN" b="1"/>
                  <a:t>O</a:t>
                </a:r>
                <a:r>
                  <a:rPr lang="zh-CN" altLang="zh-CN" b="1"/>
                  <a:t>＋</a:t>
                </a:r>
                <a:r>
                  <a:rPr lang="en-US" altLang="zh-CN" b="1"/>
                  <a:t>H</a:t>
                </a:r>
                <a:r>
                  <a:rPr lang="zh-CN" altLang="zh-CN" b="1" baseline="30000"/>
                  <a:t>＋</a:t>
                </a:r>
                <a:r>
                  <a:rPr lang="zh-CN" altLang="zh-CN" b="1"/>
                  <a:t>。</a:t>
                </a:r>
                <a:endParaRPr lang="zh-CN" altLang="zh-CN"/>
              </a:p>
              <a:p>
                <a:pPr hangingPunct="0"/>
                <a:r>
                  <a:rPr lang="en-US" altLang="zh-CN" b="1"/>
                  <a:t>(2)</a:t>
                </a:r>
                <a:r>
                  <a:rPr lang="zh-CN" altLang="zh-CN" b="1"/>
                  <a:t>多元弱酸根离子分步水解，且以第一步为主。如</a:t>
                </a:r>
                <a:endParaRPr lang="zh-CN" altLang="zh-CN"/>
              </a:p>
              <a:p>
                <a:pPr hangingPunct="0"/>
                <a:r>
                  <a:rPr lang="en-US" altLang="zh-CN" b="1" smtClean="0"/>
                  <a:t>Na</a:t>
                </a:r>
                <a:r>
                  <a:rPr lang="en-US" altLang="zh-CN" b="1" baseline="-25000" smtClean="0"/>
                  <a:t>2</a:t>
                </a:r>
                <a:r>
                  <a:rPr lang="en-US" altLang="zh-CN" b="1" smtClean="0"/>
                  <a:t>CO</a:t>
                </a:r>
                <a:r>
                  <a:rPr lang="en-US" altLang="zh-CN" b="1" baseline="-25000" smtClean="0"/>
                  <a:t>3</a:t>
                </a:r>
                <a:r>
                  <a:rPr lang="zh-CN" altLang="zh-CN" b="1"/>
                  <a:t>：</a:t>
                </a:r>
                <a:r>
                  <a:rPr lang="en-US" altLang="zh-CN" b="1"/>
                  <a:t>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zh-CN" altLang="zh-CN" b="1" baseline="30000"/>
                          <m:t>－</m:t>
                        </m:r>
                      </m:sup>
                    </m:sSubSup>
                  </m:oMath>
                </a14:m>
                <a:r>
                  <a:rPr lang="zh-CN" altLang="zh-CN" b="1"/>
                  <a:t>＋</a:t>
                </a:r>
                <a:r>
                  <a:rPr lang="en-US" altLang="zh-CN" b="1"/>
                  <a:t>H</a:t>
                </a:r>
                <a:r>
                  <a:rPr lang="en-US" altLang="zh-CN" b="1" baseline="-25000"/>
                  <a:t>2</a:t>
                </a:r>
                <a:r>
                  <a:rPr lang="en-US" altLang="zh-CN" b="1"/>
                  <a:t>O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pc="-5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⥫</m:t>
                    </m:r>
                    <m:r>
                      <m:rPr>
                        <m:nor/>
                      </m:rPr>
                      <a:rPr lang="en-US" altLang="zh-CN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⥬</m:t>
                    </m:r>
                  </m:oMath>
                </a14:m>
                <a:r>
                  <a:rPr lang="en-US" altLang="zh-CN" b="1" smtClean="0"/>
                  <a:t> </a:t>
                </a:r>
                <a:r>
                  <a:rPr lang="en-US" altLang="zh-CN" b="1"/>
                  <a:t>HC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/>
                          <m:t>－</m:t>
                        </m:r>
                      </m:sup>
                    </m:sSubSup>
                  </m:oMath>
                </a14:m>
                <a:r>
                  <a:rPr lang="zh-CN" altLang="zh-CN" b="1"/>
                  <a:t>＋</a:t>
                </a:r>
                <a:r>
                  <a:rPr lang="en-US" altLang="zh-CN" b="1" smtClean="0"/>
                  <a:t>OH</a:t>
                </a:r>
                <a:r>
                  <a:rPr lang="zh-CN" altLang="zh-CN" b="1" baseline="30000"/>
                  <a:t> － </a:t>
                </a:r>
                <a:r>
                  <a:rPr lang="zh-CN" altLang="zh-CN" b="1" smtClean="0"/>
                  <a:t>、</a:t>
                </a:r>
                <a:r>
                  <a:rPr lang="en-US" altLang="zh-CN" b="1"/>
                  <a:t>HC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/>
                          <m:t>－</m:t>
                        </m:r>
                      </m:sup>
                    </m:sSubSup>
                  </m:oMath>
                </a14:m>
                <a:r>
                  <a:rPr lang="zh-CN" altLang="zh-CN" b="1"/>
                  <a:t>＋</a:t>
                </a:r>
                <a:r>
                  <a:rPr lang="en-US" altLang="zh-CN" b="1"/>
                  <a:t>H</a:t>
                </a:r>
                <a:r>
                  <a:rPr lang="en-US" altLang="zh-CN" b="1" baseline="-25000"/>
                  <a:t>2</a:t>
                </a:r>
                <a:r>
                  <a:rPr lang="en-US" altLang="zh-CN" b="1"/>
                  <a:t>O</a:t>
                </a:r>
                <a14:m>
                  <m:oMath xmlns:m="http://schemas.openxmlformats.org/officeDocument/2006/math">
                    <m:r>
                      <a:rPr lang="en-US" altLang="zh-CN" b="1" i="1">
                        <a:latin typeface="Cambria Math" panose="02040503050406030204" pitchFamily="18" charset="0"/>
                      </a:rPr>
                      <m:t>⇌</m:t>
                    </m:r>
                  </m:oMath>
                </a14:m>
                <a:r>
                  <a:rPr lang="en-US" altLang="zh-CN" b="1"/>
                  <a:t>H</a:t>
                </a:r>
                <a:r>
                  <a:rPr lang="en-US" altLang="zh-CN" b="1" baseline="-25000"/>
                  <a:t>2</a:t>
                </a:r>
                <a:r>
                  <a:rPr lang="en-US" altLang="zh-CN" b="1"/>
                  <a:t>CO</a:t>
                </a:r>
                <a:r>
                  <a:rPr lang="en-US" altLang="zh-CN" b="1" baseline="-25000"/>
                  <a:t>3</a:t>
                </a:r>
                <a:r>
                  <a:rPr lang="zh-CN" altLang="zh-CN" b="1"/>
                  <a:t>＋</a:t>
                </a:r>
                <a:r>
                  <a:rPr lang="en-US" altLang="zh-CN" b="1"/>
                  <a:t>OH</a:t>
                </a:r>
                <a:r>
                  <a:rPr lang="zh-CN" altLang="zh-CN" b="1" baseline="30000"/>
                  <a:t>－</a:t>
                </a:r>
                <a:r>
                  <a:rPr lang="zh-CN" altLang="zh-CN" b="1"/>
                  <a:t>。</a:t>
                </a:r>
                <a:endParaRPr lang="zh-CN" altLang="zh-CN"/>
              </a:p>
              <a:p>
                <a:pPr hangingPunct="0"/>
                <a:r>
                  <a:rPr lang="en-US" altLang="zh-CN" b="1"/>
                  <a:t>(3)</a:t>
                </a:r>
                <a:r>
                  <a:rPr lang="zh-CN" altLang="zh-CN" b="1"/>
                  <a:t>多元弱碱阳离子分步水解，一步书写。如</a:t>
                </a:r>
                <a:endParaRPr lang="zh-CN" altLang="zh-CN"/>
              </a:p>
              <a:p>
                <a:pPr hangingPunct="0"/>
                <a:r>
                  <a:rPr lang="en-US" altLang="zh-CN" b="1" smtClean="0"/>
                  <a:t>AlCl</a:t>
                </a:r>
                <a:r>
                  <a:rPr lang="en-US" altLang="zh-CN" b="1" baseline="-25000" smtClean="0"/>
                  <a:t>3</a:t>
                </a:r>
                <a:r>
                  <a:rPr lang="zh-CN" altLang="zh-CN" b="1"/>
                  <a:t>：</a:t>
                </a:r>
                <a:r>
                  <a:rPr lang="en-US" altLang="zh-CN" b="1"/>
                  <a:t>Al</a:t>
                </a:r>
                <a:r>
                  <a:rPr lang="en-US" altLang="zh-CN" b="1" baseline="30000"/>
                  <a:t>3</a:t>
                </a:r>
                <a:r>
                  <a:rPr lang="zh-CN" altLang="zh-CN" b="1" baseline="30000"/>
                  <a:t>＋</a:t>
                </a:r>
                <a:r>
                  <a:rPr lang="zh-CN" altLang="zh-CN" b="1"/>
                  <a:t>＋</a:t>
                </a:r>
                <a:r>
                  <a:rPr lang="en-US" altLang="zh-CN" b="1"/>
                  <a:t>3H</a:t>
                </a:r>
                <a:r>
                  <a:rPr lang="en-US" altLang="zh-CN" b="1" baseline="-25000"/>
                  <a:t>2</a:t>
                </a:r>
                <a:r>
                  <a:rPr lang="en-US" altLang="zh-CN" b="1"/>
                  <a:t>O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pc="-5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⥫</m:t>
                    </m:r>
                    <m:r>
                      <m:rPr>
                        <m:nor/>
                      </m:rPr>
                      <a:rPr lang="en-US" altLang="zh-CN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⥬</m:t>
                    </m:r>
                  </m:oMath>
                </a14:m>
                <a:r>
                  <a:rPr lang="en-US" altLang="zh-CN" b="1" smtClean="0"/>
                  <a:t> </a:t>
                </a:r>
                <a:r>
                  <a:rPr lang="en-US" altLang="zh-CN" b="1"/>
                  <a:t>Al(OH)</a:t>
                </a:r>
                <a:r>
                  <a:rPr lang="en-US" altLang="zh-CN" b="1" baseline="-25000"/>
                  <a:t>3</a:t>
                </a:r>
                <a:r>
                  <a:rPr lang="zh-CN" altLang="zh-CN" b="1"/>
                  <a:t>＋</a:t>
                </a:r>
                <a:r>
                  <a:rPr lang="en-US" altLang="zh-CN" b="1"/>
                  <a:t>3H</a:t>
                </a:r>
                <a:r>
                  <a:rPr lang="zh-CN" altLang="zh-CN" b="1" baseline="30000"/>
                  <a:t>＋</a:t>
                </a:r>
                <a:r>
                  <a:rPr lang="zh-CN" altLang="zh-CN" b="1"/>
                  <a:t>。</a:t>
                </a:r>
                <a:endParaRPr lang="zh-CN" altLang="zh-CN"/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268109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知识点2.EPS" descr="id:214749170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908720"/>
            <a:ext cx="1240155" cy="329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0519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溶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液中粒子浓度的大小比较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单一溶液中各粒子浓度的解题模型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要点3.EPS" descr="id:21474920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9792" y="925084"/>
            <a:ext cx="932224" cy="327280"/>
          </a:xfrm>
          <a:prstGeom prst="rect">
            <a:avLst/>
          </a:prstGeom>
        </p:spPr>
      </p:pic>
      <p:pic>
        <p:nvPicPr>
          <p:cNvPr id="5" name="kd513.jpg" descr="id:2147494736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14616" y="2076554"/>
            <a:ext cx="4361180" cy="300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0931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混合溶液中各粒子浓度的解题模型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kd514.jpg" descr="id:2147494743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1727" y="1628800"/>
            <a:ext cx="4186959" cy="1826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315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温时将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0.1 mol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溶液等体积混合后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令混合后两者的体积可以相加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，恰好完全反应，则下列有关所得混合液的说法正确的是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所得混合液中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混合后溶液的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所得混合液中存在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0.05 mol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混合后溶液中存在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COOH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C</a:t>
            </a:r>
            <a:endParaRPr lang="zh-CN" altLang="en-US"/>
          </a:p>
        </p:txBody>
      </p:sp>
      <p:pic>
        <p:nvPicPr>
          <p:cNvPr id="3" name="24典例3.EPS" descr="id:21474920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6041" y="940074"/>
            <a:ext cx="926785" cy="298607"/>
          </a:xfrm>
          <a:prstGeom prst="rect">
            <a:avLst/>
          </a:prstGeom>
        </p:spPr>
      </p:pic>
      <p:pic>
        <p:nvPicPr>
          <p:cNvPr id="5" name="24答案.EPS" descr="id:214749199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4798447"/>
            <a:ext cx="745490" cy="26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664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10597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者混合后恰好完全反应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zh-CN" altLang="zh-CN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反应后的溶液中的溶质为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u="wavy" baseline="-2500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COONa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COONa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水解使溶液显碱性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离子浓度的大小顺序为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根据元素守恒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反应后的溶液中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0.1 mol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0.05 mol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由电荷守恒知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105978"/>
              </a:xfrm>
              <a:blipFill>
                <a:blip r:embed="rId2"/>
                <a:stretch>
                  <a:fillRect l="-796" r="-849" b="-13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475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5834" y="963476"/>
            <a:ext cx="805180" cy="287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39699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10" y="764704"/>
            <a:ext cx="11502992" cy="338437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液混合后粒子浓度大小比较的解题步骤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顿有所悟.EPS" descr="id:214749477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75616" y="920212"/>
            <a:ext cx="1432624" cy="314325"/>
          </a:xfrm>
          <a:prstGeom prst="rect">
            <a:avLst/>
          </a:prstGeom>
        </p:spPr>
      </p:pic>
      <p:pic>
        <p:nvPicPr>
          <p:cNvPr id="5" name="KD515.EPS" descr="id:214749477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568732" y="1501823"/>
            <a:ext cx="5052949" cy="2467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756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10" y="764704"/>
            <a:ext cx="11502992" cy="1728192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解方程式和电离方程式的辨别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生成离子的种类是判断水解方程式和电离方程式的关键。盐类水解的离子方程式在形式上一定符合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阴生阴、阳生阳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即阴离子水解一定生成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阳离子水解一定生成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温馨提示.EPS" descr="id:214749454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4684" y="918221"/>
            <a:ext cx="1641196" cy="322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440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758" y="746120"/>
            <a:ext cx="11502992" cy="462709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523995"/>
              </a:xfrm>
            </p:spPr>
            <p:txBody>
              <a:bodyPr/>
              <a:lstStyle/>
              <a:p>
                <a:pPr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       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弱酸弱碱盐中阴、阳离子相互促进水解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𝐇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CN" b="1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等组成的盐虽然相互促进水解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但水解程度较小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书写时仍用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pc="-5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⥫</m:t>
                    </m:r>
                    <m:r>
                      <m:rPr>
                        <m:nor/>
                      </m:rPr>
                      <a:rPr lang="en-US" altLang="zh-CN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⥬</m:t>
                    </m:r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表示。如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𝐇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pc="-5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⥫</m:t>
                    </m:r>
                    <m:r>
                      <m:rPr>
                        <m:nor/>
                      </m:rPr>
                      <a:rPr lang="en-US" altLang="zh-CN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⥬</m:t>
                    </m:r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HS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仿宋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[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仿宋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]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Fe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等组成的盐相互促进水解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生成气体和沉淀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书写时用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表示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需要标注生成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物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仿宋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态。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40000"/>
                  </a:lnSpc>
                  <a:spcAft>
                    <a:spcPts val="0"/>
                  </a:spcAf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如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3HC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𝟑</m:t>
                        </m:r>
                      </m:sub>
                      <m:sup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</m:sup>
                    </m:sSubSup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Al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↓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↑(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一般要有弱碱沉淀生成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523995"/>
              </a:xfrm>
              <a:blipFill>
                <a:blip r:embed="rId3"/>
                <a:stretch>
                  <a:fillRect l="-796" r="-849" b="-1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名师点拨.EPS" descr="id:214749455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09991" y="865170"/>
            <a:ext cx="1595864" cy="37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492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影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响盐类水解的主要因素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内因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反应物的性质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类水解程度的大小，主要是由盐的性质所决定的。生成盐的弱酸的酸性越弱，即越难电离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电离常数越小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，该盐的水解程度越大。同理，生成盐的弱碱的碱性越弱，即越难电离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电离常数越小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，该盐的水解程度越大。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知识点3.EPS" descr="id:21474917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5557" y="912337"/>
            <a:ext cx="1229577" cy="326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859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外因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2535523"/>
              </p:ext>
            </p:extLst>
          </p:nvPr>
        </p:nvGraphicFramePr>
        <p:xfrm>
          <a:off x="478583" y="1412776"/>
          <a:ext cx="11233248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080119">
                  <a:extLst>
                    <a:ext uri="{9D8B030D-6E8A-4147-A177-3AD203B41FA5}">
                      <a16:colId xmlns:a16="http://schemas.microsoft.com/office/drawing/2014/main" val="878282861"/>
                    </a:ext>
                  </a:extLst>
                </a:gridCol>
                <a:gridCol w="10153129">
                  <a:extLst>
                    <a:ext uri="{9D8B030D-6E8A-4147-A177-3AD203B41FA5}">
                      <a16:colId xmlns:a16="http://schemas.microsoft.com/office/drawing/2014/main" val="90196320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浓度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加水稀释可促进水解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即盐的浓度越小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水解程度越大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5258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温度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盐的水解吸热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升高温度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水解程度增大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12593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外加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酸碱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水解显酸性的盐溶液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促进水解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抑制水解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水解显碱性的盐溶液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抑制水解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促进水解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80608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外加水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解的盐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加入与其水解后酸碱性相反的盐促进其水解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加入与其水解后酸碱性相同的盐抑制其水解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95872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1988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1"/>
                <a:ext cx="11485848" cy="5779224"/>
              </a:xfrm>
            </p:spPr>
            <p:txBody>
              <a:bodyPr/>
              <a:lstStyle/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盐的水解常数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的关系推导：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表示酸，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表示碱，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表示由它们生成的盐。若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为强碱弱酸盐，水解的离子方程式为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pc="-5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⥫</m:t>
                    </m:r>
                    <m:r>
                      <m:rPr>
                        <m:nor/>
                      </m:rPr>
                      <a:rPr lang="en-US" altLang="zh-CN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⥬</m:t>
                    </m:r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，反应的平衡常数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𝐇𝐀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－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𝐀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－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。水解达到平衡时，溶液中还存在以下关系：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</m:t>
                            </m:r>
                          </m:e>
                          <m:sup>
                            <m:r>
                              <a:rPr lang="en-US" altLang="zh-CN" b="1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+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𝐀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－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𝑲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，将其代入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的表达式，可得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𝑲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𝑲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𝐚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；同理，可得强酸弱碱盐的水解平衡常数与弱碱电离常数的关系式：</a:t>
                </a:r>
                <a:r>
                  <a:rPr lang="en-US" altLang="zh-CN" b="1" i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𝑲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𝑲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𝐛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上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述两个关系式表明，弱酸或弱碱的电离常数越小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酸性或碱性越弱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，其生成的盐水解的程度就越大。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1"/>
                <a:ext cx="11485848" cy="5779224"/>
              </a:xfrm>
              <a:blipFill>
                <a:blip r:embed="rId2"/>
                <a:stretch>
                  <a:fillRect l="-796" t="-105" r="-849" b="-1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2086679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2642</Words>
  <Application>Microsoft Office PowerPoint</Application>
  <PresentationFormat>自定义</PresentationFormat>
  <Paragraphs>286</Paragraphs>
  <Slides>44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54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410</cp:revision>
  <dcterms:created xsi:type="dcterms:W3CDTF">2020-11-06T05:24:00Z</dcterms:created>
  <dcterms:modified xsi:type="dcterms:W3CDTF">2025-06-26T02:54:05Z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